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21" r:id="rId3"/>
  </p:sldMasterIdLst>
  <p:notesMasterIdLst>
    <p:notesMasterId r:id="rId20"/>
  </p:notesMasterIdLst>
  <p:handoutMasterIdLst>
    <p:handoutMasterId r:id="rId21"/>
  </p:handoutMasterIdLst>
  <p:sldIdLst>
    <p:sldId id="257" r:id="rId4"/>
    <p:sldId id="4194" r:id="rId5"/>
    <p:sldId id="4282" r:id="rId6"/>
    <p:sldId id="4283" r:id="rId7"/>
    <p:sldId id="4284" r:id="rId8"/>
    <p:sldId id="4285" r:id="rId9"/>
    <p:sldId id="4286" r:id="rId10"/>
    <p:sldId id="4215" r:id="rId11"/>
    <p:sldId id="4287" r:id="rId12"/>
    <p:sldId id="4288" r:id="rId13"/>
    <p:sldId id="4281" r:id="rId14"/>
    <p:sldId id="4291" r:id="rId15"/>
    <p:sldId id="4290" r:id="rId16"/>
    <p:sldId id="4264" r:id="rId17"/>
    <p:sldId id="4292" r:id="rId18"/>
    <p:sldId id="4241" r:id="rId19"/>
  </p:sldIdLst>
  <p:sldSz cx="24384000" cy="13716000"/>
  <p:notesSz cx="6800850" cy="99329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9"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F"/>
    <a:srgbClr val="EEA604"/>
    <a:srgbClr val="FCDFAC"/>
    <a:srgbClr val="305496"/>
    <a:srgbClr val="434343"/>
    <a:srgbClr val="F7A81B"/>
    <a:srgbClr val="58585A"/>
    <a:srgbClr val="EA5F00"/>
    <a:srgbClr val="FAC360"/>
    <a:srgbClr val="FF9D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486" autoAdjust="0"/>
    <p:restoredTop sz="93792" autoAdjust="0"/>
  </p:normalViewPr>
  <p:slideViewPr>
    <p:cSldViewPr snapToGrid="0">
      <p:cViewPr varScale="1">
        <p:scale>
          <a:sx n="54" d="100"/>
          <a:sy n="54" d="100"/>
        </p:scale>
        <p:origin x="1416" y="102"/>
      </p:cViewPr>
      <p:guideLst/>
    </p:cSldViewPr>
  </p:slideViewPr>
  <p:notesTextViewPr>
    <p:cViewPr>
      <p:scale>
        <a:sx n="3" d="2"/>
        <a:sy n="3" d="2"/>
      </p:scale>
      <p:origin x="0" y="0"/>
    </p:cViewPr>
  </p:notesTextViewPr>
  <p:sorterViewPr>
    <p:cViewPr>
      <p:scale>
        <a:sx n="100" d="100"/>
        <a:sy n="100" d="100"/>
      </p:scale>
      <p:origin x="0" y="-126"/>
    </p:cViewPr>
  </p:sorterViewPr>
  <p:notesViewPr>
    <p:cSldViewPr snapToGrid="0">
      <p:cViewPr varScale="1">
        <p:scale>
          <a:sx n="80" d="100"/>
          <a:sy n="80" d="100"/>
        </p:scale>
        <p:origin x="4014" y="96"/>
      </p:cViewPr>
      <p:guideLst>
        <p:guide orient="horz" pos="3129"/>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FBE957-C192-CE30-C549-D73D1C2988DE}"/>
              </a:ext>
            </a:extLst>
          </p:cNvPr>
          <p:cNvSpPr>
            <a:spLocks noGrp="1"/>
          </p:cNvSpPr>
          <p:nvPr>
            <p:ph type="hdr" sz="quarter"/>
          </p:nvPr>
        </p:nvSpPr>
        <p:spPr>
          <a:xfrm>
            <a:off x="0" y="0"/>
            <a:ext cx="2947035" cy="498374"/>
          </a:xfrm>
          <a:prstGeom prst="rect">
            <a:avLst/>
          </a:prstGeom>
        </p:spPr>
        <p:txBody>
          <a:bodyPr vert="horz" lIns="91477" tIns="45738" rIns="91477" bIns="45738" rtlCol="0"/>
          <a:lstStyle>
            <a:lvl1pPr algn="l">
              <a:defRPr sz="1200"/>
            </a:lvl1pPr>
          </a:lstStyle>
          <a:p>
            <a:endParaRPr lang="en-NZ"/>
          </a:p>
        </p:txBody>
      </p:sp>
      <p:sp>
        <p:nvSpPr>
          <p:cNvPr id="3" name="Date Placeholder 2">
            <a:extLst>
              <a:ext uri="{FF2B5EF4-FFF2-40B4-BE49-F238E27FC236}">
                <a16:creationId xmlns:a16="http://schemas.microsoft.com/office/drawing/2014/main" id="{35BA86FD-F028-E459-9CB4-556898E345CB}"/>
              </a:ext>
            </a:extLst>
          </p:cNvPr>
          <p:cNvSpPr>
            <a:spLocks noGrp="1"/>
          </p:cNvSpPr>
          <p:nvPr>
            <p:ph type="dt" sz="quarter" idx="1"/>
          </p:nvPr>
        </p:nvSpPr>
        <p:spPr>
          <a:xfrm>
            <a:off x="3852242" y="0"/>
            <a:ext cx="2947035" cy="498374"/>
          </a:xfrm>
          <a:prstGeom prst="rect">
            <a:avLst/>
          </a:prstGeom>
        </p:spPr>
        <p:txBody>
          <a:bodyPr vert="horz" lIns="91477" tIns="45738" rIns="91477" bIns="45738" rtlCol="0"/>
          <a:lstStyle>
            <a:lvl1pPr algn="r">
              <a:defRPr sz="1200"/>
            </a:lvl1pPr>
          </a:lstStyle>
          <a:p>
            <a:fld id="{582DEB32-3A1B-4CF8-8707-F7A9CAA87440}" type="datetimeFigureOut">
              <a:rPr lang="en-NZ" smtClean="0"/>
              <a:t>20/02/2024</a:t>
            </a:fld>
            <a:endParaRPr lang="en-NZ"/>
          </a:p>
        </p:txBody>
      </p:sp>
      <p:sp>
        <p:nvSpPr>
          <p:cNvPr id="4" name="Footer Placeholder 3">
            <a:extLst>
              <a:ext uri="{FF2B5EF4-FFF2-40B4-BE49-F238E27FC236}">
                <a16:creationId xmlns:a16="http://schemas.microsoft.com/office/drawing/2014/main" id="{719F6A78-0A6D-AFB0-731D-EE755ACB1F88}"/>
              </a:ext>
            </a:extLst>
          </p:cNvPr>
          <p:cNvSpPr>
            <a:spLocks noGrp="1"/>
          </p:cNvSpPr>
          <p:nvPr>
            <p:ph type="ftr" sz="quarter" idx="2"/>
          </p:nvPr>
        </p:nvSpPr>
        <p:spPr>
          <a:xfrm>
            <a:off x="0" y="9434615"/>
            <a:ext cx="2947035" cy="498373"/>
          </a:xfrm>
          <a:prstGeom prst="rect">
            <a:avLst/>
          </a:prstGeom>
        </p:spPr>
        <p:txBody>
          <a:bodyPr vert="horz" lIns="91477" tIns="45738" rIns="91477" bIns="45738"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ADB7119-240E-E56E-2696-D1F1A17F7F3E}"/>
              </a:ext>
            </a:extLst>
          </p:cNvPr>
          <p:cNvSpPr>
            <a:spLocks noGrp="1"/>
          </p:cNvSpPr>
          <p:nvPr>
            <p:ph type="sldNum" sz="quarter" idx="3"/>
          </p:nvPr>
        </p:nvSpPr>
        <p:spPr>
          <a:xfrm>
            <a:off x="3852242" y="9434615"/>
            <a:ext cx="2947035" cy="498373"/>
          </a:xfrm>
          <a:prstGeom prst="rect">
            <a:avLst/>
          </a:prstGeom>
        </p:spPr>
        <p:txBody>
          <a:bodyPr vert="horz" lIns="91477" tIns="45738" rIns="91477" bIns="45738" rtlCol="0" anchor="b"/>
          <a:lstStyle>
            <a:lvl1pPr algn="r">
              <a:defRPr sz="1200"/>
            </a:lvl1pPr>
          </a:lstStyle>
          <a:p>
            <a:fld id="{69C9EB3E-F8B8-4BB1-9DB3-E37E805C7B87}" type="slidenum">
              <a:rPr lang="en-NZ" smtClean="0"/>
              <a:t>‹#›</a:t>
            </a:fld>
            <a:endParaRPr lang="en-NZ"/>
          </a:p>
        </p:txBody>
      </p:sp>
    </p:spTree>
    <p:extLst>
      <p:ext uri="{BB962C8B-B14F-4D97-AF65-F5344CB8AC3E}">
        <p14:creationId xmlns:p14="http://schemas.microsoft.com/office/powerpoint/2010/main" val="173761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9875" cy="3724275"/>
          </a:xfrm>
          <a:prstGeom prst="rect">
            <a:avLst/>
          </a:prstGeom>
        </p:spPr>
        <p:txBody>
          <a:bodyPr lIns="91477" tIns="45738" rIns="91477" bIns="45738"/>
          <a:lstStyle/>
          <a:p>
            <a:endParaRPr/>
          </a:p>
        </p:txBody>
      </p:sp>
      <p:sp>
        <p:nvSpPr>
          <p:cNvPr id="117" name="Shape 117"/>
          <p:cNvSpPr>
            <a:spLocks noGrp="1"/>
          </p:cNvSpPr>
          <p:nvPr>
            <p:ph type="body" sz="quarter" idx="1"/>
          </p:nvPr>
        </p:nvSpPr>
        <p:spPr>
          <a:xfrm>
            <a:off x="906781" y="4718170"/>
            <a:ext cx="4987290" cy="4469844"/>
          </a:xfrm>
          <a:prstGeom prst="rect">
            <a:avLst/>
          </a:prstGeom>
        </p:spPr>
        <p:txBody>
          <a:bodyPr lIns="91477" tIns="45738" rIns="91477" bIns="45738"/>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9875" cy="3724275"/>
          </a:xfrm>
          <a:prstGeom prst="rect">
            <a:avLst/>
          </a:prstGeom>
        </p:spPr>
        <p:txBody>
          <a:bodyPr/>
          <a:lstStyle/>
          <a:p>
            <a:r>
              <a:rPr lang="en-NZ"/>
              <a:t>Aa </a:t>
            </a:r>
            <a:endParaRPr/>
          </a:p>
        </p:txBody>
      </p:sp>
      <p:sp>
        <p:nvSpPr>
          <p:cNvPr id="132" name="Shape 132"/>
          <p:cNvSpPr>
            <a:spLocks noGrp="1"/>
          </p:cNvSpPr>
          <p:nvPr>
            <p:ph type="body" sz="quarter" idx="1"/>
          </p:nvPr>
        </p:nvSpPr>
        <p:spPr>
          <a:xfrm>
            <a:off x="487226" y="4718168"/>
            <a:ext cx="5935800" cy="5111043"/>
          </a:xfrm>
          <a:prstGeom prst="rect">
            <a:avLst/>
          </a:prstGeom>
        </p:spPr>
        <p:txBody>
          <a:bodyPr/>
          <a:lstStyle/>
          <a:p>
            <a:pPr algn="l" rtl="0" fontAlgn="base"/>
            <a:endParaRPr lang="en-AU" sz="1800" dirty="0">
              <a:solidFill>
                <a:srgbClr val="000000"/>
              </a:solidFill>
              <a:latin typeface="Calibri" panose="020F0502020204030204" pitchFamily="34" charset="0"/>
            </a:endParaRPr>
          </a:p>
          <a:p>
            <a:pPr algn="l" rtl="0" fontAlgn="base"/>
            <a:endParaRPr lang="en-AU" sz="1000" dirty="0">
              <a:solidFill>
                <a:srgbClr val="000000"/>
              </a:solidFill>
              <a:latin typeface="Segoe UI" panose="020B0502040204020203"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9ECFE-2956-3D22-1ECE-FC34AD8FF7E8}"/>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1D2AD77D-1757-19E0-E0EA-244FD081A5C6}"/>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BDB19060-2EDC-6181-A4EB-CE480E21C865}"/>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668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41949-FF97-9A75-359C-31B44E92A69A}"/>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198B30FC-07BA-0ED5-B796-708188EFEF48}"/>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999A3151-F5A0-4C9F-250D-4991690000C6}"/>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997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1ACD-1364-10C8-A177-52E59E60D011}"/>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70321AB2-F8B1-002F-6618-733E35BAB4D8}"/>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6D18B748-7E7F-3379-B910-33EB3C1F4267}"/>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2510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EBB3-DA59-00B3-DAB7-B7A76C1A0DBE}"/>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A743856A-3211-4E80-744C-B111B4F6BFC0}"/>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756F4B24-3F43-0FC6-81A6-5CDFAACDD337}"/>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431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spcBef>
                <a:spcPts val="600"/>
              </a:spcBef>
              <a:spcAft>
                <a:spcPts val="1200"/>
              </a:spcAft>
              <a:buFont typeface="+mj-lt"/>
              <a:buAutoNum type="arabicPeriod"/>
            </a:pPr>
            <a:r>
              <a:rPr lang="en-AU" sz="1800" dirty="0">
                <a:solidFill>
                  <a:srgbClr val="000000"/>
                </a:solidFill>
                <a:effectLst/>
                <a:latin typeface="Calibri" panose="020F0502020204030204" pitchFamily="34" charset="0"/>
                <a:ea typeface="Calibri" panose="020F0502020204030204" pitchFamily="34" charset="0"/>
              </a:rPr>
              <a:t>The Establishment Meetings will consist of 1-2 leaders from each club. The District will organise a facilitator/s and liaise with the club leaders to schedule the meetings.</a:t>
            </a:r>
            <a:endParaRPr lang="en-NZ" sz="1800" dirty="0">
              <a:effectLst/>
              <a:latin typeface="Calibri" panose="020F0502020204030204" pitchFamily="34" charset="0"/>
              <a:ea typeface="Calibri" panose="020F0502020204030204" pitchFamily="34" charset="0"/>
            </a:endParaRPr>
          </a:p>
          <a:p>
            <a:pPr marL="342900" lvl="0" indent="-342900" algn="just">
              <a:lnSpc>
                <a:spcPct val="107000"/>
              </a:lnSpc>
              <a:spcBef>
                <a:spcPts val="600"/>
              </a:spcBef>
              <a:spcAft>
                <a:spcPts val="1200"/>
              </a:spcAft>
              <a:buFont typeface="+mj-lt"/>
              <a:buAutoNum type="arabicPeriod"/>
            </a:pPr>
            <a:r>
              <a:rPr lang="en-AU" sz="1800" dirty="0">
                <a:solidFill>
                  <a:srgbClr val="000000"/>
                </a:solidFill>
                <a:effectLst/>
                <a:latin typeface="Calibri" panose="020F0502020204030204" pitchFamily="34" charset="0"/>
                <a:ea typeface="Calibri" panose="020F0502020204030204" pitchFamily="34" charset="0"/>
              </a:rPr>
              <a:t>There will be online briefings for the facilitators. A model agenda will be provided, as well as an online form to input the results of the meeting.  </a:t>
            </a:r>
            <a:endParaRPr lang="en-NZ" sz="1800" dirty="0">
              <a:effectLst/>
              <a:latin typeface="Calibri" panose="020F0502020204030204" pitchFamily="34" charset="0"/>
              <a:ea typeface="Calibri" panose="020F0502020204030204" pitchFamily="34" charset="0"/>
            </a:endParaRPr>
          </a:p>
          <a:p>
            <a:pPr marL="342900" lvl="0" indent="-342900" algn="just">
              <a:lnSpc>
                <a:spcPct val="107000"/>
              </a:lnSpc>
              <a:spcBef>
                <a:spcPts val="600"/>
              </a:spcBef>
              <a:spcAft>
                <a:spcPts val="1200"/>
              </a:spcAft>
              <a:buFont typeface="+mj-lt"/>
              <a:buAutoNum type="arabicPeriod"/>
            </a:pPr>
            <a:r>
              <a:rPr lang="en-AU" sz="1800" dirty="0">
                <a:solidFill>
                  <a:srgbClr val="000000"/>
                </a:solidFill>
                <a:effectLst/>
                <a:latin typeface="Calibri" panose="020F0502020204030204" pitchFamily="34" charset="0"/>
                <a:ea typeface="Calibri" panose="020F0502020204030204" pitchFamily="34" charset="0"/>
              </a:rPr>
              <a:t>The meetings will be held from mid-February to mid-March 2024. The groups will respond to three key questions: (</a:t>
            </a:r>
            <a:r>
              <a:rPr lang="en-AU" sz="1800" dirty="0" err="1">
                <a:solidFill>
                  <a:srgbClr val="000000"/>
                </a:solidFill>
                <a:effectLst/>
                <a:latin typeface="Calibri" panose="020F0502020204030204" pitchFamily="34" charset="0"/>
                <a:ea typeface="Calibri" panose="020F0502020204030204" pitchFamily="34" charset="0"/>
              </a:rPr>
              <a:t>i</a:t>
            </a:r>
            <a:r>
              <a:rPr lang="en-AU" sz="1800" dirty="0">
                <a:solidFill>
                  <a:srgbClr val="000000"/>
                </a:solidFill>
                <a:effectLst/>
                <a:latin typeface="Calibri" panose="020F0502020204030204" pitchFamily="34" charset="0"/>
                <a:ea typeface="Calibri" panose="020F0502020204030204" pitchFamily="34" charset="0"/>
              </a:rPr>
              <a:t>) what do they want to work on together? (ii) what leadership and support will they need? and (iii) how do they want to operate (meeting and collaboration arrangements etc)? This information, unique to each RCG, will be documented in the online form (provided), and added to the information package for potential candidates for the Rotary Community Leader (RCL) position. </a:t>
            </a:r>
            <a:endParaRPr lang="en-NZ" sz="1800" dirty="0">
              <a:effectLst/>
              <a:latin typeface="Calibri" panose="020F0502020204030204" pitchFamily="34" charset="0"/>
              <a:ea typeface="Calibri" panose="020F0502020204030204" pitchFamily="34" charset="0"/>
            </a:endParaRPr>
          </a:p>
          <a:p>
            <a:pPr marL="342900" lvl="0" indent="-342900" algn="just">
              <a:lnSpc>
                <a:spcPct val="107000"/>
              </a:lnSpc>
              <a:spcBef>
                <a:spcPts val="600"/>
              </a:spcBef>
              <a:spcAft>
                <a:spcPts val="1200"/>
              </a:spcAft>
              <a:buFont typeface="+mj-lt"/>
              <a:buAutoNum type="arabicPeriod"/>
            </a:pPr>
            <a:r>
              <a:rPr lang="en-AU" sz="1800" dirty="0">
                <a:solidFill>
                  <a:srgbClr val="000000"/>
                </a:solidFill>
                <a:effectLst/>
                <a:latin typeface="Calibri" panose="020F0502020204030204" pitchFamily="34" charset="0"/>
                <a:ea typeface="Calibri" panose="020F0502020204030204" pitchFamily="34" charset="0"/>
              </a:rPr>
              <a:t>With greater clarity about how the RCL will work with and for their group, the facilitator will encourage the club leaders to start conversations with members who have the skills and traits for the RCL role. This could include people that might not previously have aspired to a traditional leadership position in Rotary, but are excellent facilitators and strategic thinkers. Candidates need four years’ experience in Rotary, but do not need to have been a club or District officer.  </a:t>
            </a:r>
            <a:endParaRPr lang="en-NZ" sz="1800" dirty="0">
              <a:effectLst/>
              <a:latin typeface="Calibri" panose="020F0502020204030204" pitchFamily="34" charset="0"/>
              <a:ea typeface="Calibri" panose="020F0502020204030204" pitchFamily="34" charset="0"/>
            </a:endParaRPr>
          </a:p>
          <a:p>
            <a:endParaRPr lang="en-AU" dirty="0"/>
          </a:p>
        </p:txBody>
      </p:sp>
    </p:spTree>
    <p:extLst>
      <p:ext uri="{BB962C8B-B14F-4D97-AF65-F5344CB8AC3E}">
        <p14:creationId xmlns:p14="http://schemas.microsoft.com/office/powerpoint/2010/main" val="2617964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5500-729E-4094-AAD7-FDFE546867A0}"/>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841C7931-8374-D988-4744-44CF93B78C11}"/>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1C82C496-610B-79F3-80CF-2D241D1B08C2}"/>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5121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9875" cy="3724275"/>
          </a:xfrm>
          <a:prstGeom prst="rect">
            <a:avLst/>
          </a:prstGeom>
        </p:spPr>
        <p:txBody>
          <a:bodyPr/>
          <a:lstStyle/>
          <a:p>
            <a:r>
              <a:rPr lang="en-NZ"/>
              <a:t>Aa </a:t>
            </a:r>
            <a:endParaRPr/>
          </a:p>
        </p:txBody>
      </p:sp>
      <p:sp>
        <p:nvSpPr>
          <p:cNvPr id="132" name="Shape 132"/>
          <p:cNvSpPr>
            <a:spLocks noGrp="1"/>
          </p:cNvSpPr>
          <p:nvPr>
            <p:ph type="body" sz="quarter" idx="1"/>
          </p:nvPr>
        </p:nvSpPr>
        <p:spPr>
          <a:xfrm>
            <a:off x="487226" y="4718168"/>
            <a:ext cx="5935800" cy="5111043"/>
          </a:xfrm>
          <a:prstGeom prst="rect">
            <a:avLst/>
          </a:prstGeom>
        </p:spPr>
        <p:txBody>
          <a:bodyPr/>
          <a:lstStyle/>
          <a:p>
            <a:pPr algn="l" rtl="0" fontAlgn="base"/>
            <a:endParaRPr lang="en-AU" sz="1800" dirty="0">
              <a:solidFill>
                <a:srgbClr val="000000"/>
              </a:solidFill>
              <a:latin typeface="Calibri" panose="020F0502020204030204" pitchFamily="34" charset="0"/>
            </a:endParaRPr>
          </a:p>
          <a:p>
            <a:pPr algn="l" rtl="0" fontAlgn="base"/>
            <a:endParaRPr lang="en-AU" sz="1000" dirty="0">
              <a:solidFill>
                <a:srgbClr val="000000"/>
              </a:solidFill>
              <a:latin typeface="Segoe UI" panose="020B0502040204020203"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850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707D7-471A-FA84-1E81-DC281B03FA92}"/>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EA73612F-D11F-1289-4237-7B6819ADF36B}"/>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C3EEE3A5-C021-6516-2624-3E3317037446}"/>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02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ED9B3-069A-7CA7-6A1C-1BE999DC2F40}"/>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FF48BC1B-7902-AC60-1DFB-10064CB28839}"/>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152BB819-9E0A-4929-AE89-1FF64B32B6A4}"/>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173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1E7A8-0E2A-8552-F08F-0C20FAD64C77}"/>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80BB17C7-C941-9A45-D5C8-A9BB2A0316B9}"/>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73190122-22A3-1806-84F6-66359FFCE5BE}"/>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8819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83EF-2845-A653-5CF5-A6E5B8142EE6}"/>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339209E2-D823-FA1D-993E-F142023040E9}"/>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355C0392-4458-2E2B-B0D2-CEFA29DD826D}"/>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65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F6828-6CBB-030C-5BB9-A8070A98A160}"/>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40F0AC92-FAB5-5753-114E-01212F9D42C2}"/>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3D4750D2-4475-4244-CA13-F4B684E3B9E8}"/>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925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69841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8747-5DA1-2ECB-94F8-2222D2461B8C}"/>
            </a:ext>
          </a:extLst>
        </p:cNvPr>
        <p:cNvGrpSpPr/>
        <p:nvPr/>
      </p:nvGrpSpPr>
      <p:grpSpPr>
        <a:xfrm>
          <a:off x="0" y="0"/>
          <a:ext cx="0" cy="0"/>
          <a:chOff x="0" y="0"/>
          <a:chExt cx="0" cy="0"/>
        </a:xfrm>
      </p:grpSpPr>
      <p:sp>
        <p:nvSpPr>
          <p:cNvPr id="290" name="Shape 290">
            <a:extLst>
              <a:ext uri="{FF2B5EF4-FFF2-40B4-BE49-F238E27FC236}">
                <a16:creationId xmlns:a16="http://schemas.microsoft.com/office/drawing/2014/main" id="{D67D9722-18AC-E71F-1B71-434825AD2551}"/>
              </a:ext>
            </a:extLst>
          </p:cNvPr>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a:extLst>
              <a:ext uri="{FF2B5EF4-FFF2-40B4-BE49-F238E27FC236}">
                <a16:creationId xmlns:a16="http://schemas.microsoft.com/office/drawing/2014/main" id="{D01425E9-2802-AA46-513B-19906063C9DD}"/>
              </a:ext>
            </a:extLst>
          </p:cNvPr>
          <p:cNvSpPr>
            <a:spLocks noGrp="1"/>
          </p:cNvSpPr>
          <p:nvPr>
            <p:ph type="body" sz="quarter" idx="1"/>
          </p:nvPr>
        </p:nvSpPr>
        <p:spPr>
          <a:xfrm>
            <a:off x="710205" y="4719610"/>
            <a:ext cx="5513670" cy="4945590"/>
          </a:xfrm>
          <a:prstGeom prst="rect">
            <a:avLst/>
          </a:prstGeom>
        </p:spPr>
        <p:txBody>
          <a:bodyPr/>
          <a:lstStyle/>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50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39525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5048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9416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84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111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8363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131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7539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66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70522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0421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21399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330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39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86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20/02/2024</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327559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484286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1614232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156992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398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4537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30314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25717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169984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787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25578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354173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72994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782216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739156"/>
      </p:ext>
    </p:extLst>
  </p:cSld>
  <p:clrMapOvr>
    <a:masterClrMapping/>
  </p:clrMapOvr>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01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20/02/2024</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178813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1374475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4163691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8" r:id="rId16"/>
  </p:sldLayoutIdLs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6" name="Zone 8 B &amp; W-11.jpg" descr="Zone 8 B &amp; W-11.jpg"/>
          <p:cNvPicPr>
            <a:picLocks noChangeAspect="1"/>
          </p:cNvPicPr>
          <p:nvPr/>
        </p:nvPicPr>
        <p:blipFill>
          <a:blip r:embed="rId3"/>
          <a:srcRect l="25041" t="12007" r="9744" b="20441"/>
          <a:stretch>
            <a:fillRect/>
          </a:stretch>
        </p:blipFill>
        <p:spPr>
          <a:xfrm>
            <a:off x="0" y="-76507"/>
            <a:ext cx="24793434" cy="13787536"/>
          </a:xfrm>
          <a:prstGeom prst="rect">
            <a:avLst/>
          </a:prstGeom>
          <a:ln w="12700">
            <a:miter lim="400000"/>
          </a:ln>
        </p:spPr>
      </p:pic>
      <p:sp>
        <p:nvSpPr>
          <p:cNvPr id="127" name="Jyoti, Rotarian since 2016."/>
          <p:cNvSpPr txBox="1"/>
          <p:nvPr/>
        </p:nvSpPr>
        <p:spPr>
          <a:xfrm>
            <a:off x="-1369490" y="12824941"/>
            <a:ext cx="12909326" cy="100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r">
              <a:lnSpc>
                <a:spcPct val="150000"/>
              </a:lnSpc>
              <a:defRPr sz="2400" b="0" spc="24">
                <a:solidFill>
                  <a:srgbClr val="FFFFFF"/>
                </a:solidFill>
                <a:latin typeface="Helvetica Neue Light"/>
                <a:ea typeface="Helvetica Neue Light"/>
                <a:cs typeface="Helvetica Neue Light"/>
                <a:sym typeface="Helvetica Neue Light"/>
              </a:defRPr>
            </a:pPr>
            <a:r>
              <a:t>Jyoti, Rotarian since 2016.</a:t>
            </a:r>
          </a:p>
        </p:txBody>
      </p:sp>
      <p:pic>
        <p:nvPicPr>
          <p:cNvPr id="128" name="Image"/>
          <p:cNvPicPr>
            <a:picLocks noChangeAspect="1"/>
          </p:cNvPicPr>
          <p:nvPr/>
        </p:nvPicPr>
        <p:blipFill rotWithShape="1">
          <a:blip r:embed="rId4">
            <a:extLst>
              <a:ext uri="{28A0092B-C50C-407E-A947-70E740481C1C}">
                <a14:useLocalDpi xmlns:a14="http://schemas.microsoft.com/office/drawing/2010/main" val="0"/>
              </a:ext>
            </a:extLst>
          </a:blip>
          <a:srcRect l="27449" t="34601" r="28809" b="27064"/>
          <a:stretch/>
        </p:blipFill>
        <p:spPr>
          <a:xfrm>
            <a:off x="252919" y="11839132"/>
            <a:ext cx="7116877" cy="1697438"/>
          </a:xfrm>
          <a:prstGeom prst="rect">
            <a:avLst/>
          </a:prstGeom>
          <a:ln w="12700">
            <a:miter lim="400000"/>
          </a:ln>
        </p:spPr>
      </p:pic>
      <p:sp>
        <p:nvSpPr>
          <p:cNvPr id="129" name="Zone 8 Regionalisation…"/>
          <p:cNvSpPr txBox="1"/>
          <p:nvPr/>
        </p:nvSpPr>
        <p:spPr>
          <a:xfrm>
            <a:off x="-453658" y="3748420"/>
            <a:ext cx="14852651" cy="186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lang="en-US" dirty="0"/>
              <a:t>Getting started! </a:t>
            </a:r>
            <a:endParaRPr lang="en-NZ" dirty="0"/>
          </a:p>
        </p:txBody>
      </p:sp>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indent="0">
              <a:lnSpc>
                <a:spcPct val="150000"/>
              </a:lnSpc>
              <a:defRPr sz="3100" b="0" spc="31">
                <a:solidFill>
                  <a:srgbClr val="FFFFFF"/>
                </a:solidFill>
                <a:latin typeface="Frutiger LT Std 45 Light"/>
                <a:ea typeface="Frutiger LT Std 45 Light"/>
                <a:cs typeface="Frutiger LT Std 45 Light"/>
                <a:sym typeface="Frutiger LT Std 45 Light"/>
              </a:defRPr>
            </a:pPr>
            <a:endParaRPr sz="4400"/>
          </a:p>
        </p:txBody>
      </p:sp>
      <p:sp>
        <p:nvSpPr>
          <p:cNvPr id="3" name="TextBox 2">
            <a:extLst>
              <a:ext uri="{FF2B5EF4-FFF2-40B4-BE49-F238E27FC236}">
                <a16:creationId xmlns:a16="http://schemas.microsoft.com/office/drawing/2014/main" id="{0D5035CB-5CB6-4E0E-5290-716C49015623}"/>
              </a:ext>
            </a:extLst>
          </p:cNvPr>
          <p:cNvSpPr txBox="1"/>
          <p:nvPr/>
        </p:nvSpPr>
        <p:spPr>
          <a:xfrm>
            <a:off x="1483336" y="6817261"/>
            <a:ext cx="1097866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5400" b="1" i="0" u="none" strike="noStrike" cap="none" spc="100" normalizeH="0" dirty="0">
                <a:ln>
                  <a:noFill/>
                </a:ln>
                <a:solidFill>
                  <a:srgbClr val="F7A81B"/>
                </a:solidFill>
                <a:effectLst/>
                <a:uFillTx/>
                <a:latin typeface="Helvetica Neue"/>
                <a:ea typeface="Helvetica Neue"/>
                <a:cs typeface="Helvetica Neue"/>
                <a:sym typeface="Helvetica Neue"/>
              </a:rPr>
              <a:t>Rotary Community Groups</a:t>
            </a:r>
          </a:p>
          <a:p>
            <a:pPr marL="0" marR="0" indent="0" algn="ctr" defTabSz="825500" rtl="0" fontAlgn="auto" latinLnBrk="0" hangingPunct="0">
              <a:lnSpc>
                <a:spcPct val="100000"/>
              </a:lnSpc>
              <a:spcBef>
                <a:spcPts val="0"/>
              </a:spcBef>
              <a:spcAft>
                <a:spcPts val="0"/>
              </a:spcAft>
              <a:buClrTx/>
              <a:buSzTx/>
              <a:buFontTx/>
              <a:buNone/>
              <a:tabLst/>
            </a:pPr>
            <a:r>
              <a:rPr lang="en-AU" sz="5400" spc="100" dirty="0">
                <a:solidFill>
                  <a:srgbClr val="F7A81B"/>
                </a:solidFill>
              </a:rPr>
              <a:t>Establishment Meetings</a:t>
            </a:r>
            <a:endParaRPr kumimoji="0" lang="en-AU" sz="5400" b="1" i="0" u="none" strike="noStrike" cap="none" spc="100" normalizeH="0" dirty="0">
              <a:ln>
                <a:noFill/>
              </a:ln>
              <a:solidFill>
                <a:srgbClr val="F7A81B"/>
              </a:solidFill>
              <a:effectLst/>
              <a:uFillTx/>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C397F-CF4A-C45E-9F5A-7715919D9255}"/>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F7FA52A1-B4B7-57BE-CF54-ED3B9D148CDF}"/>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5524A21B-EDE2-E5D9-5997-9E68F38E62F7}"/>
              </a:ext>
            </a:extLst>
          </p:cNvPr>
          <p:cNvSpPr txBox="1"/>
          <p:nvPr/>
        </p:nvSpPr>
        <p:spPr>
          <a:xfrm>
            <a:off x="-1" y="4705202"/>
            <a:ext cx="6770451" cy="4305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Three step process to create your growth plan</a:t>
            </a:r>
          </a:p>
        </p:txBody>
      </p:sp>
      <p:sp>
        <p:nvSpPr>
          <p:cNvPr id="2" name="Rectangle: Rounded Corners 1">
            <a:extLst>
              <a:ext uri="{FF2B5EF4-FFF2-40B4-BE49-F238E27FC236}">
                <a16:creationId xmlns:a16="http://schemas.microsoft.com/office/drawing/2014/main" id="{15E1ED87-F5B6-46F5-BF95-D7BE46E20030}"/>
              </a:ext>
            </a:extLst>
          </p:cNvPr>
          <p:cNvSpPr/>
          <p:nvPr/>
        </p:nvSpPr>
        <p:spPr>
          <a:xfrm>
            <a:off x="7263079" y="5324198"/>
            <a:ext cx="5220000" cy="3636000"/>
          </a:xfrm>
          <a:prstGeom prst="roundRect">
            <a:avLst/>
          </a:prstGeom>
          <a:solidFill>
            <a:schemeClr val="bg1"/>
          </a:solidFill>
          <a:ln w="76200" cap="flat">
            <a:solidFill>
              <a:srgbClr val="EEA6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a:lnSpc>
                <a:spcPct val="105000"/>
              </a:lnSpc>
              <a:buClr>
                <a:srgbClr val="EEA604"/>
              </a:buClr>
            </a:pPr>
            <a:r>
              <a:rPr lang="en-AU" sz="8000" kern="1200" spc="90" dirty="0">
                <a:solidFill>
                  <a:srgbClr val="434343"/>
                </a:solidFill>
                <a:latin typeface="Frutiger LT Std 45 Light"/>
              </a:rPr>
              <a:t>Step One</a:t>
            </a:r>
          </a:p>
          <a:p>
            <a:pPr lvl="2" indent="0" algn="l">
              <a:spcBef>
                <a:spcPts val="1200"/>
              </a:spcBef>
              <a:spcAft>
                <a:spcPts val="1200"/>
              </a:spcAft>
              <a:buClr>
                <a:srgbClr val="FAC360"/>
              </a:buClr>
            </a:pPr>
            <a:r>
              <a:rPr lang="en-AU" sz="4000" b="0" dirty="0">
                <a:solidFill>
                  <a:srgbClr val="434343"/>
                </a:solidFill>
              </a:rPr>
              <a:t>Set the scene and prepare to elect your RCL (this meeting)</a:t>
            </a:r>
          </a:p>
        </p:txBody>
      </p:sp>
      <p:sp>
        <p:nvSpPr>
          <p:cNvPr id="3" name="Rectangle: Rounded Corners 2">
            <a:extLst>
              <a:ext uri="{FF2B5EF4-FFF2-40B4-BE49-F238E27FC236}">
                <a16:creationId xmlns:a16="http://schemas.microsoft.com/office/drawing/2014/main" id="{9B082341-9AE1-A256-51F4-6B6045ED50AB}"/>
              </a:ext>
            </a:extLst>
          </p:cNvPr>
          <p:cNvSpPr/>
          <p:nvPr/>
        </p:nvSpPr>
        <p:spPr>
          <a:xfrm>
            <a:off x="7263079" y="9378525"/>
            <a:ext cx="16735745" cy="3960000"/>
          </a:xfrm>
          <a:prstGeom prst="roundRect">
            <a:avLst/>
          </a:prstGeom>
          <a:solidFill>
            <a:schemeClr val="bg1"/>
          </a:solidFill>
          <a:ln w="76200" cap="flat">
            <a:solidFill>
              <a:srgbClr val="EEA6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l">
              <a:lnSpc>
                <a:spcPct val="105000"/>
              </a:lnSpc>
              <a:buClr>
                <a:srgbClr val="EEA604"/>
              </a:buClr>
            </a:pPr>
            <a:r>
              <a:rPr lang="en-AU" sz="8000" kern="1200" spc="90" dirty="0">
                <a:solidFill>
                  <a:srgbClr val="434343"/>
                </a:solidFill>
                <a:latin typeface="Frutiger LT Std 45 Light"/>
              </a:rPr>
              <a:t>At every step</a:t>
            </a:r>
          </a:p>
          <a:p>
            <a:pPr lvl="2" indent="0" algn="l">
              <a:spcBef>
                <a:spcPts val="1200"/>
              </a:spcBef>
              <a:spcAft>
                <a:spcPts val="1200"/>
              </a:spcAft>
              <a:buClr>
                <a:srgbClr val="FAC360"/>
              </a:buClr>
            </a:pPr>
            <a:r>
              <a:rPr lang="en-AU" sz="4000" b="0" dirty="0">
                <a:solidFill>
                  <a:srgbClr val="434343"/>
                </a:solidFill>
              </a:rPr>
              <a:t>Bring your clubs with you! </a:t>
            </a:r>
          </a:p>
          <a:p>
            <a:pPr lvl="2" indent="0" algn="l">
              <a:spcBef>
                <a:spcPts val="1200"/>
              </a:spcBef>
              <a:spcAft>
                <a:spcPts val="1200"/>
              </a:spcAft>
              <a:buClr>
                <a:srgbClr val="FAC360"/>
              </a:buClr>
            </a:pPr>
            <a:r>
              <a:rPr lang="en-AU" sz="4000" b="0" dirty="0">
                <a:solidFill>
                  <a:srgbClr val="434343"/>
                </a:solidFill>
              </a:rPr>
              <a:t>How will you make the most of the RCG for your club?</a:t>
            </a:r>
          </a:p>
          <a:p>
            <a:pPr lvl="2" indent="0" algn="l">
              <a:spcBef>
                <a:spcPts val="1200"/>
              </a:spcBef>
              <a:spcAft>
                <a:spcPts val="1200"/>
              </a:spcAft>
              <a:buClr>
                <a:srgbClr val="FAC360"/>
              </a:buClr>
            </a:pPr>
            <a:r>
              <a:rPr lang="en-AU" sz="4000" b="0" dirty="0">
                <a:solidFill>
                  <a:srgbClr val="434343"/>
                </a:solidFill>
              </a:rPr>
              <a:t>What development does your club need?</a:t>
            </a:r>
          </a:p>
        </p:txBody>
      </p:sp>
      <p:sp>
        <p:nvSpPr>
          <p:cNvPr id="5" name="Rectangle: Rounded Corners 4">
            <a:extLst>
              <a:ext uri="{FF2B5EF4-FFF2-40B4-BE49-F238E27FC236}">
                <a16:creationId xmlns:a16="http://schemas.microsoft.com/office/drawing/2014/main" id="{9B5931AA-C6EC-8B84-712C-92C25D8B4F44}"/>
              </a:ext>
            </a:extLst>
          </p:cNvPr>
          <p:cNvSpPr/>
          <p:nvPr/>
        </p:nvSpPr>
        <p:spPr>
          <a:xfrm>
            <a:off x="13020952" y="1930510"/>
            <a:ext cx="5220000" cy="7029688"/>
          </a:xfrm>
          <a:prstGeom prst="roundRect">
            <a:avLst/>
          </a:prstGeom>
          <a:solidFill>
            <a:schemeClr val="bg1"/>
          </a:solidFill>
          <a:ln w="76200" cap="flat">
            <a:solidFill>
              <a:srgbClr val="EEA6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a:lnSpc>
                <a:spcPct val="105000"/>
              </a:lnSpc>
              <a:buClr>
                <a:srgbClr val="EEA604"/>
              </a:buClr>
            </a:pPr>
            <a:r>
              <a:rPr lang="en-AU" sz="8000" kern="1200" spc="90" dirty="0">
                <a:solidFill>
                  <a:srgbClr val="434343"/>
                </a:solidFill>
                <a:latin typeface="Frutiger LT Std 45 Light"/>
              </a:rPr>
              <a:t>Step Two</a:t>
            </a:r>
          </a:p>
          <a:p>
            <a:pPr lvl="2" indent="0" algn="l">
              <a:spcBef>
                <a:spcPts val="1200"/>
              </a:spcBef>
              <a:spcAft>
                <a:spcPts val="1200"/>
              </a:spcAft>
              <a:buClr>
                <a:srgbClr val="FAC360"/>
              </a:buClr>
            </a:pPr>
            <a:r>
              <a:rPr lang="en-AU" sz="4000" b="0" dirty="0">
                <a:solidFill>
                  <a:srgbClr val="434343"/>
                </a:solidFill>
              </a:rPr>
              <a:t>Elect your RCL – your facilitator and partner in growth</a:t>
            </a:r>
          </a:p>
          <a:p>
            <a:pPr lvl="2" indent="0" algn="l">
              <a:spcBef>
                <a:spcPts val="1200"/>
              </a:spcBef>
              <a:spcAft>
                <a:spcPts val="1200"/>
              </a:spcAft>
              <a:buClr>
                <a:srgbClr val="FAC360"/>
              </a:buClr>
            </a:pPr>
            <a:r>
              <a:rPr lang="en-AU" sz="4000" b="0" spc="-60" dirty="0">
                <a:solidFill>
                  <a:srgbClr val="434343"/>
                </a:solidFill>
              </a:rPr>
              <a:t>Must be a club member in your RCG</a:t>
            </a:r>
          </a:p>
          <a:p>
            <a:pPr lvl="2" indent="0" algn="l">
              <a:spcBef>
                <a:spcPts val="1200"/>
              </a:spcBef>
              <a:spcAft>
                <a:spcPts val="1200"/>
              </a:spcAft>
              <a:buClr>
                <a:srgbClr val="FAC360"/>
              </a:buClr>
            </a:pPr>
            <a:r>
              <a:rPr lang="en-AU" sz="4000" b="0" dirty="0">
                <a:solidFill>
                  <a:srgbClr val="434343"/>
                </a:solidFill>
              </a:rPr>
              <a:t>One vote per club, preferential</a:t>
            </a:r>
          </a:p>
        </p:txBody>
      </p:sp>
      <p:sp>
        <p:nvSpPr>
          <p:cNvPr id="6" name="Rectangle: Rounded Corners 5">
            <a:extLst>
              <a:ext uri="{FF2B5EF4-FFF2-40B4-BE49-F238E27FC236}">
                <a16:creationId xmlns:a16="http://schemas.microsoft.com/office/drawing/2014/main" id="{9C17B494-5C17-7E32-7CC0-A532C0AB793D}"/>
              </a:ext>
            </a:extLst>
          </p:cNvPr>
          <p:cNvSpPr/>
          <p:nvPr/>
        </p:nvSpPr>
        <p:spPr>
          <a:xfrm>
            <a:off x="18778824" y="428536"/>
            <a:ext cx="5220000" cy="8531662"/>
          </a:xfrm>
          <a:prstGeom prst="roundRect">
            <a:avLst/>
          </a:prstGeom>
          <a:solidFill>
            <a:schemeClr val="bg1"/>
          </a:solidFill>
          <a:ln w="76200" cap="flat">
            <a:solidFill>
              <a:srgbClr val="EEA6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a:lnSpc>
                <a:spcPct val="105000"/>
              </a:lnSpc>
              <a:buClr>
                <a:srgbClr val="EEA604"/>
              </a:buClr>
            </a:pPr>
            <a:r>
              <a:rPr lang="en-AU" sz="8000" kern="1200" spc="90" dirty="0">
                <a:solidFill>
                  <a:srgbClr val="434343"/>
                </a:solidFill>
                <a:latin typeface="Frutiger LT Std 45 Light"/>
              </a:rPr>
              <a:t>Step Three</a:t>
            </a:r>
          </a:p>
          <a:p>
            <a:pPr lvl="2" indent="0" algn="l">
              <a:spcBef>
                <a:spcPts val="1200"/>
              </a:spcBef>
              <a:spcAft>
                <a:spcPts val="1200"/>
              </a:spcAft>
              <a:buClr>
                <a:srgbClr val="FAC360"/>
              </a:buClr>
            </a:pPr>
            <a:r>
              <a:rPr lang="en-AU" sz="4000" b="0" dirty="0">
                <a:solidFill>
                  <a:srgbClr val="434343"/>
                </a:solidFill>
              </a:rPr>
              <a:t>First meeting with your RCL </a:t>
            </a:r>
          </a:p>
          <a:p>
            <a:pPr lvl="2" indent="0" algn="l">
              <a:spcBef>
                <a:spcPts val="1200"/>
              </a:spcBef>
              <a:spcAft>
                <a:spcPts val="1200"/>
              </a:spcAft>
              <a:buClr>
                <a:srgbClr val="FAC360"/>
              </a:buClr>
            </a:pPr>
            <a:r>
              <a:rPr lang="en-AU" sz="4000" b="0" dirty="0">
                <a:solidFill>
                  <a:srgbClr val="434343"/>
                </a:solidFill>
              </a:rPr>
              <a:t>Name yourself! </a:t>
            </a:r>
          </a:p>
          <a:p>
            <a:pPr lvl="2" indent="0" algn="l">
              <a:spcBef>
                <a:spcPts val="1200"/>
              </a:spcBef>
              <a:spcAft>
                <a:spcPts val="1200"/>
              </a:spcAft>
              <a:buClr>
                <a:srgbClr val="FAC360"/>
              </a:buClr>
            </a:pPr>
            <a:r>
              <a:rPr lang="en-AU" sz="4000" b="0" dirty="0">
                <a:solidFill>
                  <a:srgbClr val="434343"/>
                </a:solidFill>
              </a:rPr>
              <a:t>Create/begin your growth plan</a:t>
            </a:r>
          </a:p>
          <a:p>
            <a:pPr lvl="2" indent="0" algn="l">
              <a:spcBef>
                <a:spcPts val="1200"/>
              </a:spcBef>
              <a:spcAft>
                <a:spcPts val="1200"/>
              </a:spcAft>
              <a:buClr>
                <a:srgbClr val="FAC360"/>
              </a:buClr>
            </a:pPr>
            <a:r>
              <a:rPr lang="en-AU" sz="4000" b="0" dirty="0">
                <a:solidFill>
                  <a:srgbClr val="434343"/>
                </a:solidFill>
              </a:rPr>
              <a:t>Include: community impact, Rotary profile, membership growth &amp; experience</a:t>
            </a:r>
          </a:p>
        </p:txBody>
      </p:sp>
    </p:spTree>
    <p:extLst>
      <p:ext uri="{BB962C8B-B14F-4D97-AF65-F5344CB8AC3E}">
        <p14:creationId xmlns:p14="http://schemas.microsoft.com/office/powerpoint/2010/main" val="30783520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80EE-75C4-2037-F0FF-08B167DDC824}"/>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1AD11DCF-5626-EECB-5AFC-2F5132FFB626}"/>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24F47D87-314C-D040-D380-F04B657516F1}"/>
              </a:ext>
            </a:extLst>
          </p:cNvPr>
          <p:cNvSpPr txBox="1"/>
          <p:nvPr/>
        </p:nvSpPr>
        <p:spPr>
          <a:xfrm>
            <a:off x="-1" y="3154007"/>
            <a:ext cx="6770451" cy="740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Step One: Set the scene and prepare to elect your community leader</a:t>
            </a:r>
          </a:p>
        </p:txBody>
      </p:sp>
      <p:sp>
        <p:nvSpPr>
          <p:cNvPr id="33" name="TextBox 32">
            <a:extLst>
              <a:ext uri="{FF2B5EF4-FFF2-40B4-BE49-F238E27FC236}">
                <a16:creationId xmlns:a16="http://schemas.microsoft.com/office/drawing/2014/main" id="{4CE85C7C-EF89-77C6-9FA2-B6FF62DDF9CA}"/>
              </a:ext>
            </a:extLst>
          </p:cNvPr>
          <p:cNvSpPr txBox="1"/>
          <p:nvPr/>
        </p:nvSpPr>
        <p:spPr>
          <a:xfrm>
            <a:off x="7472083" y="1947074"/>
            <a:ext cx="15434981" cy="7458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Why are we doing this?</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Your responses will be added to the position description for the RCL</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Potential candidates will have a better idea of what the work will be like</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It will also give you a chance to start thinking about who you could encourage to apply! </a:t>
            </a:r>
          </a:p>
        </p:txBody>
      </p:sp>
    </p:spTree>
    <p:extLst>
      <p:ext uri="{BB962C8B-B14F-4D97-AF65-F5344CB8AC3E}">
        <p14:creationId xmlns:p14="http://schemas.microsoft.com/office/powerpoint/2010/main" val="104585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354D8-E024-F17E-FBCE-A46C8A13A886}"/>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38D07FF9-4FBB-2CC9-2233-53537CF37002}"/>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706B2FD7-5B34-E951-2FE9-9A06612A93E9}"/>
              </a:ext>
            </a:extLst>
          </p:cNvPr>
          <p:cNvSpPr txBox="1"/>
          <p:nvPr/>
        </p:nvSpPr>
        <p:spPr>
          <a:xfrm>
            <a:off x="-1" y="3154007"/>
            <a:ext cx="6770451" cy="740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Step One: Set the scene and prepare to elect your community leader</a:t>
            </a:r>
          </a:p>
        </p:txBody>
      </p:sp>
      <p:sp>
        <p:nvSpPr>
          <p:cNvPr id="33" name="TextBox 32">
            <a:extLst>
              <a:ext uri="{FF2B5EF4-FFF2-40B4-BE49-F238E27FC236}">
                <a16:creationId xmlns:a16="http://schemas.microsoft.com/office/drawing/2014/main" id="{E09660DA-7F79-570F-0552-F62DCC51D40A}"/>
              </a:ext>
            </a:extLst>
          </p:cNvPr>
          <p:cNvSpPr txBox="1"/>
          <p:nvPr/>
        </p:nvSpPr>
        <p:spPr>
          <a:xfrm>
            <a:off x="7848600" y="8380394"/>
            <a:ext cx="15434981" cy="4811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2400"/>
              </a:spcBef>
              <a:buClr>
                <a:srgbClr val="EEA604"/>
              </a:buClr>
            </a:pPr>
            <a:r>
              <a:rPr lang="en-AU" sz="8000" b="0" kern="1200" spc="90" dirty="0">
                <a:solidFill>
                  <a:srgbClr val="434343"/>
                </a:solidFill>
                <a:latin typeface="Frutiger LT Std 45 Light"/>
              </a:rPr>
              <a:t>BRAINSTORM</a:t>
            </a:r>
          </a:p>
          <a:p>
            <a:pPr marL="1792288" marR="0" indent="-715963" algn="l" defTabSz="825500" rtl="0" fontAlgn="auto" latinLnBrk="0" hangingPunct="0">
              <a:lnSpc>
                <a:spcPct val="100000"/>
              </a:lnSpc>
              <a:spcBef>
                <a:spcPts val="0"/>
              </a:spcBef>
              <a:spcAft>
                <a:spcPts val="1200"/>
              </a:spcAft>
              <a:buClr>
                <a:srgbClr val="EEA604"/>
              </a:buClr>
              <a:buSzTx/>
              <a:buFont typeface="+mj-lt"/>
              <a:buAutoNum type="arabicPeriod"/>
              <a:tabLst/>
            </a:pPr>
            <a:r>
              <a:rPr lang="en-AU" sz="4400" b="0" dirty="0"/>
              <a:t>What do you want to work on together?</a:t>
            </a:r>
          </a:p>
          <a:p>
            <a:pPr marL="1792288" marR="0" indent="-715963" algn="l" defTabSz="825500" rtl="0" fontAlgn="auto" latinLnBrk="0" hangingPunct="0">
              <a:lnSpc>
                <a:spcPct val="100000"/>
              </a:lnSpc>
              <a:spcBef>
                <a:spcPts val="0"/>
              </a:spcBef>
              <a:spcAft>
                <a:spcPts val="1200"/>
              </a:spcAft>
              <a:buClr>
                <a:srgbClr val="EEA604"/>
              </a:buClr>
              <a:buSzTx/>
              <a:buFont typeface="+mj-lt"/>
              <a:buAutoNum type="arabicPeriod"/>
              <a:tabLst/>
            </a:pPr>
            <a:r>
              <a:rPr kumimoji="0" lang="en-AU" sz="4400" b="0" i="0" u="none" strike="noStrike" cap="none" spc="0" normalizeH="0" baseline="0" dirty="0">
                <a:ln>
                  <a:noFill/>
                </a:ln>
                <a:solidFill>
                  <a:srgbClr val="000000"/>
                </a:solidFill>
                <a:effectLst/>
                <a:uFillTx/>
                <a:latin typeface="Helvetica Neue"/>
                <a:ea typeface="Helvetica Neue"/>
                <a:cs typeface="Helvetica Neue"/>
                <a:sym typeface="Helvetica Neue"/>
              </a:rPr>
              <a:t>What </a:t>
            </a:r>
            <a:r>
              <a:rPr lang="en-AU" sz="4400" b="0" dirty="0"/>
              <a:t>sort of leadership and support would help you succeed?</a:t>
            </a:r>
          </a:p>
          <a:p>
            <a:pPr marL="1792288" marR="0" indent="-715963" algn="l" defTabSz="825500" rtl="0" fontAlgn="auto" latinLnBrk="0" hangingPunct="0">
              <a:lnSpc>
                <a:spcPct val="100000"/>
              </a:lnSpc>
              <a:spcBef>
                <a:spcPts val="0"/>
              </a:spcBef>
              <a:spcAft>
                <a:spcPts val="1200"/>
              </a:spcAft>
              <a:buClr>
                <a:srgbClr val="EEA604"/>
              </a:buClr>
              <a:buSzTx/>
              <a:buFont typeface="+mj-lt"/>
              <a:buAutoNum type="arabicPeriod"/>
              <a:tabLst/>
            </a:pPr>
            <a:r>
              <a:rPr kumimoji="0" lang="en-AU" sz="4400" b="0" i="0" u="none" strike="noStrike" cap="none" spc="0" normalizeH="0" baseline="0" dirty="0">
                <a:ln>
                  <a:noFill/>
                </a:ln>
                <a:solidFill>
                  <a:srgbClr val="000000"/>
                </a:solidFill>
                <a:effectLst/>
                <a:uFillTx/>
                <a:latin typeface="Helvetica Neue"/>
                <a:ea typeface="Helvetica Neue"/>
                <a:cs typeface="Helvetica Neue"/>
                <a:sym typeface="Helvetica Neue"/>
              </a:rPr>
              <a:t>What arrangements will work for you?</a:t>
            </a:r>
          </a:p>
        </p:txBody>
      </p:sp>
      <p:pic>
        <p:nvPicPr>
          <p:cNvPr id="2" name="Picture 1" descr="A group of people sitting around a table&#10;&#10;Description automatically generated">
            <a:extLst>
              <a:ext uri="{FF2B5EF4-FFF2-40B4-BE49-F238E27FC236}">
                <a16:creationId xmlns:a16="http://schemas.microsoft.com/office/drawing/2014/main" id="{6CD112C6-15BE-E468-0C47-F3424AB55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088" y="889374"/>
            <a:ext cx="9050548" cy="7491020"/>
          </a:xfrm>
          <a:prstGeom prst="rect">
            <a:avLst/>
          </a:prstGeom>
        </p:spPr>
      </p:pic>
    </p:spTree>
    <p:extLst>
      <p:ext uri="{BB962C8B-B14F-4D97-AF65-F5344CB8AC3E}">
        <p14:creationId xmlns:p14="http://schemas.microsoft.com/office/powerpoint/2010/main" val="33658892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DBCF-057F-D597-D481-BC7DAD9DC1FA}"/>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E0B7990F-718D-C158-DC78-E4DA40B5B078}"/>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D6F2A1E1-9B8C-897F-EB3E-A6E0170C44FF}"/>
              </a:ext>
            </a:extLst>
          </p:cNvPr>
          <p:cNvSpPr txBox="1"/>
          <p:nvPr/>
        </p:nvSpPr>
        <p:spPr>
          <a:xfrm>
            <a:off x="-1" y="5739330"/>
            <a:ext cx="6770451" cy="2237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Where to from here?</a:t>
            </a:r>
          </a:p>
        </p:txBody>
      </p:sp>
      <p:sp>
        <p:nvSpPr>
          <p:cNvPr id="3" name="TextBox 2">
            <a:extLst>
              <a:ext uri="{FF2B5EF4-FFF2-40B4-BE49-F238E27FC236}">
                <a16:creationId xmlns:a16="http://schemas.microsoft.com/office/drawing/2014/main" id="{761F44EF-1BF2-CD2C-2B25-92461F25831C}"/>
              </a:ext>
            </a:extLst>
          </p:cNvPr>
          <p:cNvSpPr txBox="1"/>
          <p:nvPr/>
        </p:nvSpPr>
        <p:spPr>
          <a:xfrm>
            <a:off x="7138148" y="1882280"/>
            <a:ext cx="16223875" cy="9951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Your responses will be added to the position description for the RCL</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Go back to your clubs and inspire people to apply! </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Nominations will be called for</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Elections held where more than one candidate</a:t>
            </a:r>
          </a:p>
        </p:txBody>
      </p:sp>
    </p:spTree>
    <p:extLst>
      <p:ext uri="{BB962C8B-B14F-4D97-AF65-F5344CB8AC3E}">
        <p14:creationId xmlns:p14="http://schemas.microsoft.com/office/powerpoint/2010/main" val="2056702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6A6F957-91FC-4284-23D0-90FFB6989AB7}"/>
              </a:ext>
            </a:extLst>
          </p:cNvPr>
          <p:cNvSpPr/>
          <p:nvPr/>
        </p:nvSpPr>
        <p:spPr>
          <a:xfrm>
            <a:off x="0" y="0"/>
            <a:ext cx="24383999" cy="3493478"/>
          </a:xfrm>
          <a:prstGeom prst="rect">
            <a:avLst/>
          </a:prstGeom>
          <a:solidFill>
            <a:srgbClr val="434343"/>
          </a:solidFill>
          <a:ln w="12700">
            <a:miter lim="400000"/>
          </a:ln>
        </p:spPr>
        <p:txBody>
          <a:bodyPr lIns="0" tIns="0" rIns="0" bIns="0" anchor="ctr"/>
          <a:lstStyle/>
          <a:p>
            <a:pPr marL="0" marR="0" lvl="0" indent="0" algn="l" defTabSz="18288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96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5" name="How can you learn more?">
            <a:extLst>
              <a:ext uri="{FF2B5EF4-FFF2-40B4-BE49-F238E27FC236}">
                <a16:creationId xmlns:a16="http://schemas.microsoft.com/office/drawing/2014/main" id="{CAFF1EDB-9403-7589-E102-A11705FC4D22}"/>
              </a:ext>
            </a:extLst>
          </p:cNvPr>
          <p:cNvSpPr txBox="1"/>
          <p:nvPr/>
        </p:nvSpPr>
        <p:spPr>
          <a:xfrm>
            <a:off x="0" y="1352788"/>
            <a:ext cx="22299931" cy="120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marR="0" lvl="1" indent="0" algn="l" defTabSz="1828800" rtl="0" eaLnBrk="1" fontAlgn="auto" latinLnBrk="0" hangingPunct="1">
              <a:lnSpc>
                <a:spcPct val="70000"/>
              </a:lnSpc>
              <a:spcBef>
                <a:spcPts val="0"/>
              </a:spcBef>
              <a:spcAft>
                <a:spcPts val="0"/>
              </a:spcAft>
              <a:buClrTx/>
              <a:buSzTx/>
              <a:buFontTx/>
              <a:buNone/>
              <a:tabLst/>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Timeline</a:t>
            </a:r>
            <a:endParaRPr kumimoji="0" sz="9600" b="0" i="0" u="none" strike="noStrike" kern="1200" cap="none" spc="90" normalizeH="0" baseline="0" noProof="0" dirty="0">
              <a:ln>
                <a:noFill/>
              </a:ln>
              <a:solidFill>
                <a:srgbClr val="F7A81B"/>
              </a:solidFill>
              <a:effectLst/>
              <a:uLnTx/>
              <a:uFillTx/>
              <a:latin typeface="Frutiger LT Std 45 Light"/>
              <a:sym typeface="Frutiger LT Std 45 Light"/>
            </a:endParaRPr>
          </a:p>
        </p:txBody>
      </p:sp>
      <p:sp>
        <p:nvSpPr>
          <p:cNvPr id="6" name="TextBox 5">
            <a:extLst>
              <a:ext uri="{FF2B5EF4-FFF2-40B4-BE49-F238E27FC236}">
                <a16:creationId xmlns:a16="http://schemas.microsoft.com/office/drawing/2014/main" id="{016B32AC-C7D6-9F9E-9EAF-54CC4313AFCE}"/>
              </a:ext>
            </a:extLst>
          </p:cNvPr>
          <p:cNvSpPr txBox="1"/>
          <p:nvPr/>
        </p:nvSpPr>
        <p:spPr>
          <a:xfrm>
            <a:off x="83128" y="4423174"/>
            <a:ext cx="143969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0" b="1"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rPr>
              <a:t>1</a:t>
            </a:r>
            <a:endParaRPr kumimoji="0" lang="en-AU" sz="20000" b="1"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endParaRPr>
          </a:p>
        </p:txBody>
      </p:sp>
      <p:sp>
        <p:nvSpPr>
          <p:cNvPr id="10" name="Arrow: Pentagon 9">
            <a:extLst>
              <a:ext uri="{FF2B5EF4-FFF2-40B4-BE49-F238E27FC236}">
                <a16:creationId xmlns:a16="http://schemas.microsoft.com/office/drawing/2014/main" id="{0413C9C8-D828-AAC1-35FB-8A1B0692F573}"/>
              </a:ext>
            </a:extLst>
          </p:cNvPr>
          <p:cNvSpPr/>
          <p:nvPr/>
        </p:nvSpPr>
        <p:spPr>
          <a:xfrm>
            <a:off x="1758354" y="4478409"/>
            <a:ext cx="5838056" cy="3069889"/>
          </a:xfrm>
          <a:prstGeom prst="homePlate">
            <a:avLst/>
          </a:prstGeom>
          <a:ln w="57150">
            <a:solidFill>
              <a:srgbClr val="FAC36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0000" tIns="720000" rIns="180000" bIns="72000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3500" dirty="0">
                <a:solidFill>
                  <a:srgbClr val="58585A"/>
                </a:solidFill>
                <a:latin typeface="Arial" panose="020B0604020202020204" pitchFamily="34" charset="0"/>
                <a:cs typeface="Arial" panose="020B0604020202020204" pitchFamily="34" charset="0"/>
                <a:sym typeface="Helvetica Neue Medium"/>
              </a:rPr>
              <a:t>November 2023</a:t>
            </a:r>
          </a:p>
          <a:p>
            <a:pPr marL="0" marR="0" lvl="0" indent="0" algn="l" defTabSz="825500" rtl="0" eaLnBrk="1" fontAlgn="auto" latinLnBrk="0" hangingPunct="0">
              <a:lnSpc>
                <a:spcPct val="100000"/>
              </a:lnSpc>
              <a:spcBef>
                <a:spcPts val="0"/>
              </a:spcBef>
              <a:spcAft>
                <a:spcPts val="0"/>
              </a:spcAft>
              <a:buClrTx/>
              <a:buSzTx/>
              <a:buFontTx/>
              <a:buNone/>
              <a:tabLst/>
              <a:defRPr/>
            </a:pPr>
            <a:r>
              <a:rPr lang="en-US" sz="3500" b="0" dirty="0">
                <a:solidFill>
                  <a:srgbClr val="58585A"/>
                </a:solidFill>
                <a:latin typeface="Arial" panose="020B0604020202020204" pitchFamily="34" charset="0"/>
                <a:cs typeface="Arial" panose="020B0604020202020204" pitchFamily="34" charset="0"/>
                <a:sym typeface="Helvetica Neue Medium"/>
              </a:rPr>
              <a:t>Clubs nominate their preferences</a:t>
            </a:r>
          </a:p>
          <a:p>
            <a:pPr marL="0" marR="0" lvl="0" indent="0" algn="ctr" defTabSz="825500" rtl="0" eaLnBrk="1" fontAlgn="auto" latinLnBrk="0" hangingPunct="0">
              <a:lnSpc>
                <a:spcPct val="100000"/>
              </a:lnSpc>
              <a:spcBef>
                <a:spcPts val="0"/>
              </a:spcBef>
              <a:spcAft>
                <a:spcPts val="0"/>
              </a:spcAft>
              <a:buClrTx/>
              <a:buSzTx/>
              <a:buFontTx/>
              <a:buNone/>
              <a:tabLst/>
              <a:defRPr/>
            </a:pPr>
            <a:endParaRPr lang="en-US" sz="3500" b="0" dirty="0">
              <a:solidFill>
                <a:srgbClr val="58585A"/>
              </a:solidFill>
              <a:latin typeface="Arial" panose="020B0604020202020204" pitchFamily="34" charset="0"/>
              <a:cs typeface="Arial" panose="020B0604020202020204" pitchFamily="34" charset="0"/>
              <a:sym typeface="Helvetica Neue Medium"/>
            </a:endParaRPr>
          </a:p>
        </p:txBody>
      </p:sp>
      <p:sp>
        <p:nvSpPr>
          <p:cNvPr id="11" name="TextBox 10">
            <a:extLst>
              <a:ext uri="{FF2B5EF4-FFF2-40B4-BE49-F238E27FC236}">
                <a16:creationId xmlns:a16="http://schemas.microsoft.com/office/drawing/2014/main" id="{6F8D7017-6E8A-1BB5-9FD1-4244A6B5D6BB}"/>
              </a:ext>
            </a:extLst>
          </p:cNvPr>
          <p:cNvSpPr txBox="1"/>
          <p:nvPr/>
        </p:nvSpPr>
        <p:spPr>
          <a:xfrm>
            <a:off x="8132792" y="4423174"/>
            <a:ext cx="143969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0"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rPr>
              <a:t>2</a:t>
            </a:r>
            <a:endParaRPr kumimoji="0" lang="en-AU" sz="20000"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endParaRPr>
          </a:p>
        </p:txBody>
      </p:sp>
      <p:sp>
        <p:nvSpPr>
          <p:cNvPr id="14" name="Arrow: Pentagon 13">
            <a:extLst>
              <a:ext uri="{FF2B5EF4-FFF2-40B4-BE49-F238E27FC236}">
                <a16:creationId xmlns:a16="http://schemas.microsoft.com/office/drawing/2014/main" id="{6648FA21-0E3E-CE63-49A3-F721420AAA18}"/>
              </a:ext>
            </a:extLst>
          </p:cNvPr>
          <p:cNvSpPr/>
          <p:nvPr/>
        </p:nvSpPr>
        <p:spPr>
          <a:xfrm>
            <a:off x="9816776" y="4478409"/>
            <a:ext cx="5839200" cy="3069889"/>
          </a:xfrm>
          <a:prstGeom prst="homePlate">
            <a:avLst/>
          </a:prstGeom>
          <a:ln w="57150">
            <a:solidFill>
              <a:srgbClr val="FAC36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0000" tIns="720000" rIns="180000" bIns="72000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3500" dirty="0">
                <a:solidFill>
                  <a:srgbClr val="58585A"/>
                </a:solidFill>
                <a:latin typeface="Arial" panose="020B0604020202020204" pitchFamily="34" charset="0"/>
                <a:cs typeface="Arial" panose="020B0604020202020204" pitchFamily="34" charset="0"/>
                <a:sym typeface="Helvetica Neue Medium"/>
              </a:rPr>
              <a:t>December 2023 – January  2024</a:t>
            </a:r>
          </a:p>
          <a:p>
            <a:pPr marL="0" marR="0" lvl="0" indent="0" algn="l" defTabSz="825500" rtl="0" eaLnBrk="1" fontAlgn="auto" latinLnBrk="0" hangingPunct="0">
              <a:lnSpc>
                <a:spcPct val="100000"/>
              </a:lnSpc>
              <a:spcBef>
                <a:spcPts val="0"/>
              </a:spcBef>
              <a:spcAft>
                <a:spcPts val="0"/>
              </a:spcAft>
              <a:buClrTx/>
              <a:buSzTx/>
              <a:buFontTx/>
              <a:buNone/>
              <a:tabLst/>
              <a:defRPr/>
            </a:pPr>
            <a:r>
              <a:rPr lang="en-US" sz="3500" b="0" spc="-40" dirty="0">
                <a:solidFill>
                  <a:srgbClr val="58585A"/>
                </a:solidFill>
                <a:latin typeface="Arial" panose="020B0604020202020204" pitchFamily="34" charset="0"/>
                <a:cs typeface="Arial" panose="020B0604020202020204" pitchFamily="34" charset="0"/>
                <a:sym typeface="Helvetica Neue Medium"/>
              </a:rPr>
              <a:t>Districts and Pilot team work together on RCGs </a:t>
            </a:r>
          </a:p>
        </p:txBody>
      </p:sp>
      <p:sp>
        <p:nvSpPr>
          <p:cNvPr id="15" name="TextBox 14">
            <a:extLst>
              <a:ext uri="{FF2B5EF4-FFF2-40B4-BE49-F238E27FC236}">
                <a16:creationId xmlns:a16="http://schemas.microsoft.com/office/drawing/2014/main" id="{D42B52E2-A1D9-B198-431E-8571F4322E7F}"/>
              </a:ext>
            </a:extLst>
          </p:cNvPr>
          <p:cNvSpPr txBox="1"/>
          <p:nvPr/>
        </p:nvSpPr>
        <p:spPr>
          <a:xfrm>
            <a:off x="16114560" y="4350814"/>
            <a:ext cx="143969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0" b="1"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rPr>
              <a:t>3</a:t>
            </a:r>
            <a:endParaRPr kumimoji="0" lang="en-AU" sz="20000" b="1"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endParaRPr>
          </a:p>
        </p:txBody>
      </p:sp>
      <p:sp>
        <p:nvSpPr>
          <p:cNvPr id="16" name="Arrow: Pentagon 15">
            <a:extLst>
              <a:ext uri="{FF2B5EF4-FFF2-40B4-BE49-F238E27FC236}">
                <a16:creationId xmlns:a16="http://schemas.microsoft.com/office/drawing/2014/main" id="{7FE6F3E8-C286-880C-0D09-B882CD3C7C64}"/>
              </a:ext>
            </a:extLst>
          </p:cNvPr>
          <p:cNvSpPr/>
          <p:nvPr/>
        </p:nvSpPr>
        <p:spPr>
          <a:xfrm>
            <a:off x="17764685" y="4461283"/>
            <a:ext cx="5839200" cy="3069889"/>
          </a:xfrm>
          <a:prstGeom prst="homePlate">
            <a:avLst/>
          </a:prstGeom>
          <a:ln w="57150">
            <a:solidFill>
              <a:srgbClr val="FAC36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0000" tIns="720000" rIns="180000" bIns="72000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50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Medium"/>
              </a:rPr>
              <a:t>February</a:t>
            </a:r>
          </a:p>
          <a:p>
            <a:pPr algn="l">
              <a:defRPr/>
            </a:pPr>
            <a:r>
              <a:rPr lang="en-US" sz="3500" b="0" dirty="0">
                <a:solidFill>
                  <a:srgbClr val="58585A"/>
                </a:solidFill>
                <a:latin typeface="Arial" panose="020B0604020202020204" pitchFamily="34" charset="0"/>
                <a:cs typeface="Arial" panose="020B0604020202020204" pitchFamily="34" charset="0"/>
                <a:sym typeface="Helvetica Neue Medium"/>
              </a:rPr>
              <a:t>Clubs advised of their RCGs and Establishment Meetings set up</a:t>
            </a:r>
            <a:endParaRPr kumimoji="0" lang="en-US" sz="35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Medium"/>
            </a:endParaRPr>
          </a:p>
        </p:txBody>
      </p:sp>
      <p:sp>
        <p:nvSpPr>
          <p:cNvPr id="17" name="TextBox 16">
            <a:extLst>
              <a:ext uri="{FF2B5EF4-FFF2-40B4-BE49-F238E27FC236}">
                <a16:creationId xmlns:a16="http://schemas.microsoft.com/office/drawing/2014/main" id="{8E27015F-D32F-C404-6BCB-3E2A90DE17A4}"/>
              </a:ext>
            </a:extLst>
          </p:cNvPr>
          <p:cNvSpPr txBox="1"/>
          <p:nvPr/>
        </p:nvSpPr>
        <p:spPr>
          <a:xfrm>
            <a:off x="8132792" y="9025039"/>
            <a:ext cx="143969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AU" sz="20000" b="1"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rPr>
              <a:t>5</a:t>
            </a:r>
          </a:p>
        </p:txBody>
      </p:sp>
      <p:sp>
        <p:nvSpPr>
          <p:cNvPr id="18" name="Arrow: Pentagon 17">
            <a:extLst>
              <a:ext uri="{FF2B5EF4-FFF2-40B4-BE49-F238E27FC236}">
                <a16:creationId xmlns:a16="http://schemas.microsoft.com/office/drawing/2014/main" id="{D481398F-5B65-A80A-EA8F-B7D4E1DD5E3D}"/>
              </a:ext>
            </a:extLst>
          </p:cNvPr>
          <p:cNvSpPr/>
          <p:nvPr/>
        </p:nvSpPr>
        <p:spPr>
          <a:xfrm>
            <a:off x="9816776" y="9080273"/>
            <a:ext cx="5888382" cy="3069889"/>
          </a:xfrm>
          <a:prstGeom prst="homePlate">
            <a:avLst/>
          </a:prstGeom>
          <a:ln w="57150">
            <a:solidFill>
              <a:srgbClr val="FAC36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0000" tIns="720000" rIns="180000" bIns="72000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3500" dirty="0">
                <a:solidFill>
                  <a:srgbClr val="58585A"/>
                </a:solidFill>
                <a:latin typeface="Arial" panose="020B0604020202020204" pitchFamily="34" charset="0"/>
                <a:cs typeface="Arial" panose="020B0604020202020204" pitchFamily="34" charset="0"/>
                <a:sym typeface="Helvetica Neue Medium"/>
              </a:rPr>
              <a:t>March – April</a:t>
            </a:r>
          </a:p>
          <a:p>
            <a:pPr marL="0" marR="0" lvl="0" indent="0" algn="l" defTabSz="825500" rtl="0" eaLnBrk="1" fontAlgn="auto" latinLnBrk="0" hangingPunct="0">
              <a:lnSpc>
                <a:spcPct val="100000"/>
              </a:lnSpc>
              <a:spcBef>
                <a:spcPts val="0"/>
              </a:spcBef>
              <a:spcAft>
                <a:spcPts val="0"/>
              </a:spcAft>
              <a:buClrTx/>
              <a:buSzTx/>
              <a:buFontTx/>
              <a:buNone/>
              <a:tabLst/>
              <a:defRPr/>
            </a:pPr>
            <a:r>
              <a:rPr lang="en-US" sz="3500" b="0" dirty="0">
                <a:solidFill>
                  <a:srgbClr val="58585A"/>
                </a:solidFill>
                <a:latin typeface="Arial" panose="020B0604020202020204" pitchFamily="34" charset="0"/>
                <a:cs typeface="Arial" panose="020B0604020202020204" pitchFamily="34" charset="0"/>
                <a:sym typeface="Helvetica Neue Medium"/>
              </a:rPr>
              <a:t>Nominations and elections – 1 RCL for each RCG, one vote per club, preferential</a:t>
            </a:r>
            <a:endParaRPr kumimoji="0" lang="en-AU" sz="3500" b="0" i="0" u="none" strike="noStrike" kern="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2" name="Arrow: Pentagon 1">
            <a:extLst>
              <a:ext uri="{FF2B5EF4-FFF2-40B4-BE49-F238E27FC236}">
                <a16:creationId xmlns:a16="http://schemas.microsoft.com/office/drawing/2014/main" id="{81FCA009-A61F-130B-BFAA-665640E0CFBC}"/>
              </a:ext>
            </a:extLst>
          </p:cNvPr>
          <p:cNvSpPr/>
          <p:nvPr/>
        </p:nvSpPr>
        <p:spPr>
          <a:xfrm>
            <a:off x="17764685" y="9080272"/>
            <a:ext cx="5784559" cy="3014655"/>
          </a:xfrm>
          <a:prstGeom prst="homePlate">
            <a:avLst/>
          </a:prstGeom>
          <a:ln w="57150">
            <a:solidFill>
              <a:srgbClr val="FAC360"/>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0000" tIns="720000" rIns="180000" bIns="72000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3200" dirty="0">
                <a:solidFill>
                  <a:srgbClr val="58585A"/>
                </a:solidFill>
                <a:latin typeface="Arial" panose="020B0604020202020204" pitchFamily="34" charset="0"/>
                <a:cs typeface="Arial" panose="020B0604020202020204" pitchFamily="34" charset="0"/>
                <a:sym typeface="Helvetica Neue Medium"/>
              </a:rPr>
              <a:t>May – June </a:t>
            </a:r>
          </a:p>
          <a:p>
            <a:pPr algn="l">
              <a:defRPr/>
            </a:pPr>
            <a:r>
              <a:rPr lang="en-US" sz="3500" b="0" dirty="0">
                <a:solidFill>
                  <a:srgbClr val="58585A"/>
                </a:solidFill>
                <a:latin typeface="Arial" panose="020B0604020202020204" pitchFamily="34" charset="0"/>
                <a:ea typeface="+mn-ea"/>
                <a:cs typeface="Arial" panose="020B0604020202020204" pitchFamily="34" charset="0"/>
                <a:sym typeface="Helvetica Neue Medium"/>
              </a:rPr>
              <a:t>RCLs confirmed, RCLs’ L&amp;D program, first RCG meetings set up!</a:t>
            </a:r>
          </a:p>
        </p:txBody>
      </p:sp>
      <p:sp>
        <p:nvSpPr>
          <p:cNvPr id="3" name="TextBox 2">
            <a:extLst>
              <a:ext uri="{FF2B5EF4-FFF2-40B4-BE49-F238E27FC236}">
                <a16:creationId xmlns:a16="http://schemas.microsoft.com/office/drawing/2014/main" id="{379AA840-6C4D-A1E9-5397-E72D828344BD}"/>
              </a:ext>
            </a:extLst>
          </p:cNvPr>
          <p:cNvSpPr txBox="1"/>
          <p:nvPr/>
        </p:nvSpPr>
        <p:spPr>
          <a:xfrm>
            <a:off x="83128" y="8914570"/>
            <a:ext cx="143969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0" b="1" i="0" u="none" strike="noStrike" kern="0" cap="none" spc="0" normalizeH="0" baseline="0" noProof="0" dirty="0">
                <a:ln>
                  <a:noFill/>
                </a:ln>
                <a:solidFill>
                  <a:srgbClr val="EEA604"/>
                </a:solidFill>
                <a:effectLst/>
                <a:uLnTx/>
                <a:uFillTx/>
                <a:latin typeface="Arial" panose="020B0604020202020204" pitchFamily="34" charset="0"/>
                <a:cs typeface="Arial" panose="020B0604020202020204" pitchFamily="34" charset="0"/>
                <a:sym typeface="Helvetica Neue"/>
              </a:rPr>
              <a:t>4</a:t>
            </a:r>
            <a:endParaRPr kumimoji="0" lang="en-AU" sz="20000" b="1" i="0" u="none" strike="noStrike" kern="0" cap="none" spc="0" normalizeH="0" baseline="0" noProof="0" dirty="0">
              <a:ln>
                <a:noFill/>
              </a:ln>
              <a:solidFill>
                <a:srgbClr val="EEA604"/>
              </a:solidFill>
              <a:effectLst/>
              <a:uLnTx/>
              <a:uFillTx/>
              <a:latin typeface="Arial" panose="020B0604020202020204" pitchFamily="34" charset="0"/>
              <a:cs typeface="Arial" panose="020B0604020202020204" pitchFamily="34" charset="0"/>
              <a:sym typeface="Helvetica Neue"/>
            </a:endParaRPr>
          </a:p>
        </p:txBody>
      </p:sp>
      <p:sp>
        <p:nvSpPr>
          <p:cNvPr id="7" name="Arrow: Pentagon 6">
            <a:extLst>
              <a:ext uri="{FF2B5EF4-FFF2-40B4-BE49-F238E27FC236}">
                <a16:creationId xmlns:a16="http://schemas.microsoft.com/office/drawing/2014/main" id="{64AE4EC7-C438-6109-3C1C-7637727EBD2E}"/>
              </a:ext>
            </a:extLst>
          </p:cNvPr>
          <p:cNvSpPr/>
          <p:nvPr/>
        </p:nvSpPr>
        <p:spPr>
          <a:xfrm>
            <a:off x="1758354" y="9025039"/>
            <a:ext cx="5839200" cy="3069889"/>
          </a:xfrm>
          <a:prstGeom prst="homePlate">
            <a:avLst/>
          </a:prstGeom>
          <a:solidFill>
            <a:srgbClr val="FFFAEF"/>
          </a:solidFill>
          <a:ln w="76200">
            <a:solidFill>
              <a:srgbClr val="EEA604"/>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80000" tIns="720000" rIns="180000" bIns="720000" numCol="1" spcCol="38100" rtlCol="0"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50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Medium"/>
              </a:rPr>
              <a:t>Mid Feb</a:t>
            </a:r>
            <a:r>
              <a:rPr lang="en-US" sz="3500" dirty="0">
                <a:solidFill>
                  <a:srgbClr val="58585A"/>
                </a:solidFill>
                <a:latin typeface="Arial" panose="020B0604020202020204" pitchFamily="34" charset="0"/>
                <a:cs typeface="Arial" panose="020B0604020202020204" pitchFamily="34" charset="0"/>
                <a:sym typeface="Helvetica Neue Medium"/>
              </a:rPr>
              <a:t> – </a:t>
            </a:r>
            <a:r>
              <a:rPr kumimoji="0" lang="en-US" sz="350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Medium"/>
              </a:rPr>
              <a:t>mid March</a:t>
            </a:r>
          </a:p>
          <a:p>
            <a:pPr marL="0" marR="0" lvl="0" indent="0" algn="l" defTabSz="825500" rtl="0" eaLnBrk="1" fontAlgn="auto" latinLnBrk="0" hangingPunct="0">
              <a:lnSpc>
                <a:spcPct val="100000"/>
              </a:lnSpc>
              <a:spcBef>
                <a:spcPts val="0"/>
              </a:spcBef>
              <a:spcAft>
                <a:spcPts val="0"/>
              </a:spcAft>
              <a:buClrTx/>
              <a:buSzTx/>
              <a:buFontTx/>
              <a:buNone/>
              <a:tabLst/>
              <a:defRPr/>
            </a:pPr>
            <a:r>
              <a:rPr lang="en-US" sz="3500" b="0" spc="-10" dirty="0">
                <a:solidFill>
                  <a:srgbClr val="58585A"/>
                </a:solidFill>
                <a:latin typeface="Arial" panose="020B0604020202020204" pitchFamily="34" charset="0"/>
                <a:cs typeface="Arial" panose="020B0604020202020204" pitchFamily="34" charset="0"/>
                <a:sym typeface="Helvetica Neue Medium"/>
              </a:rPr>
              <a:t>Establishment Meetings held to prepare for RCL elections (1-2 leaders from each club)</a:t>
            </a:r>
            <a:endParaRPr kumimoji="0" lang="en-US" sz="3500" b="0" i="0" u="none" strike="noStrike" kern="0" cap="none" spc="-10" normalizeH="0" noProof="0" dirty="0">
              <a:ln>
                <a:noFill/>
              </a:ln>
              <a:solidFill>
                <a:srgbClr val="58585A"/>
              </a:solidFill>
              <a:effectLst/>
              <a:uLnTx/>
              <a:uFillTx/>
              <a:latin typeface="Arial" panose="020B0604020202020204" pitchFamily="34" charset="0"/>
              <a:cs typeface="Arial" panose="020B0604020202020204" pitchFamily="34" charset="0"/>
              <a:sym typeface="Helvetica Neue Medium"/>
            </a:endParaRPr>
          </a:p>
        </p:txBody>
      </p:sp>
      <p:sp>
        <p:nvSpPr>
          <p:cNvPr id="8" name="TextBox 7">
            <a:extLst>
              <a:ext uri="{FF2B5EF4-FFF2-40B4-BE49-F238E27FC236}">
                <a16:creationId xmlns:a16="http://schemas.microsoft.com/office/drawing/2014/main" id="{3558471E-02D0-9BDF-9E8D-B4390D9DC1E7}"/>
              </a:ext>
            </a:extLst>
          </p:cNvPr>
          <p:cNvSpPr txBox="1"/>
          <p:nvPr/>
        </p:nvSpPr>
        <p:spPr>
          <a:xfrm>
            <a:off x="16114560" y="9080272"/>
            <a:ext cx="143969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AU" sz="20000" b="1" i="0" u="none" strike="noStrike" kern="0" cap="none" spc="0" normalizeH="0" baseline="0" noProof="0" dirty="0">
                <a:ln>
                  <a:noFill/>
                </a:ln>
                <a:solidFill>
                  <a:srgbClr val="FCDFAC"/>
                </a:solidFill>
                <a:effectLst/>
                <a:uLnTx/>
                <a:uFillTx/>
                <a:latin typeface="Arial" panose="020B0604020202020204" pitchFamily="34" charset="0"/>
                <a:cs typeface="Arial" panose="020B0604020202020204" pitchFamily="34" charset="0"/>
                <a:sym typeface="Helvetica Neue"/>
              </a:rPr>
              <a:t>6</a:t>
            </a:r>
          </a:p>
        </p:txBody>
      </p:sp>
    </p:spTree>
    <p:extLst>
      <p:ext uri="{BB962C8B-B14F-4D97-AF65-F5344CB8AC3E}">
        <p14:creationId xmlns:p14="http://schemas.microsoft.com/office/powerpoint/2010/main" val="421283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8077A-655A-3DEA-6BB3-DDE14B14A78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71BE1A0B-E690-CFE7-5299-A370FDD02F57}"/>
              </a:ext>
            </a:extLst>
          </p:cNvPr>
          <p:cNvGrpSpPr/>
          <p:nvPr/>
        </p:nvGrpSpPr>
        <p:grpSpPr>
          <a:xfrm rot="20997877">
            <a:off x="17029505" y="4383741"/>
            <a:ext cx="7623435" cy="7592923"/>
            <a:chOff x="16760564" y="6123077"/>
            <a:chExt cx="7623435" cy="7592923"/>
          </a:xfrm>
        </p:grpSpPr>
        <p:pic>
          <p:nvPicPr>
            <p:cNvPr id="3" name="Picture 2" descr="A cartoon rocket with fire&#10;&#10;Description automatically generated">
              <a:extLst>
                <a:ext uri="{FF2B5EF4-FFF2-40B4-BE49-F238E27FC236}">
                  <a16:creationId xmlns:a16="http://schemas.microsoft.com/office/drawing/2014/main" id="{F9781479-C17C-7C32-E796-A3F31FA0838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21" b="94752" l="4986" r="92843">
                          <a14:foregroundMark x1="8605" y1="91522" x2="8605" y2="91522"/>
                          <a14:foregroundMark x1="5066" y1="94752" x2="5066" y2="94752"/>
                          <a14:foregroundMark x1="73422" y1="12031" x2="73422" y2="12031"/>
                          <a14:foregroundMark x1="74226" y1="6661" x2="74226" y2="6661"/>
                          <a14:foregroundMark x1="92843" y1="17117" x2="92843" y2="17117"/>
                        </a14:backgroundRemoval>
                      </a14:imgEffect>
                    </a14:imgLayer>
                  </a14:imgProps>
                </a:ext>
                <a:ext uri="{28A0092B-C50C-407E-A947-70E740481C1C}">
                  <a14:useLocalDpi xmlns:a14="http://schemas.microsoft.com/office/drawing/2010/main" val="0"/>
                </a:ext>
              </a:extLst>
            </a:blip>
            <a:stretch>
              <a:fillRect/>
            </a:stretch>
          </p:blipFill>
          <p:spPr>
            <a:xfrm>
              <a:off x="16760564" y="6123077"/>
              <a:ext cx="7623435" cy="7592923"/>
            </a:xfrm>
            <a:prstGeom prst="rect">
              <a:avLst/>
            </a:prstGeom>
          </p:spPr>
        </p:pic>
        <p:sp>
          <p:nvSpPr>
            <p:cNvPr id="4" name="TextBox 3">
              <a:extLst>
                <a:ext uri="{FF2B5EF4-FFF2-40B4-BE49-F238E27FC236}">
                  <a16:creationId xmlns:a16="http://schemas.microsoft.com/office/drawing/2014/main" id="{29B35D22-A221-DC2B-1826-A24180C7CB9E}"/>
                </a:ext>
              </a:extLst>
            </p:cNvPr>
            <p:cNvSpPr txBox="1"/>
            <p:nvPr/>
          </p:nvSpPr>
          <p:spPr>
            <a:xfrm rot="2831863">
              <a:off x="21371859" y="6042730"/>
              <a:ext cx="1649506"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8800" b="1" i="0" u="none" strike="noStrike" cap="none" spc="0" normalizeH="0" baseline="0" dirty="0">
                  <a:ln>
                    <a:noFill/>
                  </a:ln>
                  <a:solidFill>
                    <a:schemeClr val="bg1"/>
                  </a:solidFill>
                  <a:effectLst/>
                  <a:uFillTx/>
                  <a:latin typeface="Helvetica Neue"/>
                  <a:ea typeface="Helvetica Neue"/>
                  <a:cs typeface="Helvetica Neue"/>
                  <a:sym typeface="Helvetica Neue"/>
                </a:rPr>
                <a:t>RCG</a:t>
              </a:r>
            </a:p>
          </p:txBody>
        </p:sp>
      </p:grpSp>
      <p:sp>
        <p:nvSpPr>
          <p:cNvPr id="8" name="Rectangle">
            <a:extLst>
              <a:ext uri="{FF2B5EF4-FFF2-40B4-BE49-F238E27FC236}">
                <a16:creationId xmlns:a16="http://schemas.microsoft.com/office/drawing/2014/main" id="{271239D5-4F4A-1635-D70B-08FBEB37240D}"/>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33" name="TextBox 32">
            <a:extLst>
              <a:ext uri="{FF2B5EF4-FFF2-40B4-BE49-F238E27FC236}">
                <a16:creationId xmlns:a16="http://schemas.microsoft.com/office/drawing/2014/main" id="{7235605A-A652-9C36-EF1D-FB34BE7EE9AC}"/>
              </a:ext>
            </a:extLst>
          </p:cNvPr>
          <p:cNvSpPr txBox="1"/>
          <p:nvPr/>
        </p:nvSpPr>
        <p:spPr>
          <a:xfrm>
            <a:off x="7146867" y="3898444"/>
            <a:ext cx="12934074"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We are not going to be the generation that stands by! </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To your rockets! </a:t>
            </a:r>
          </a:p>
        </p:txBody>
      </p:sp>
      <p:sp>
        <p:nvSpPr>
          <p:cNvPr id="2" name="How can you learn more?">
            <a:extLst>
              <a:ext uri="{FF2B5EF4-FFF2-40B4-BE49-F238E27FC236}">
                <a16:creationId xmlns:a16="http://schemas.microsoft.com/office/drawing/2014/main" id="{D3E12249-24D1-143E-6BB2-C618CCCF3AD7}"/>
              </a:ext>
            </a:extLst>
          </p:cNvPr>
          <p:cNvSpPr txBox="1"/>
          <p:nvPr/>
        </p:nvSpPr>
        <p:spPr>
          <a:xfrm>
            <a:off x="-1" y="5739330"/>
            <a:ext cx="6770451" cy="2237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Where to from here?</a:t>
            </a:r>
          </a:p>
        </p:txBody>
      </p:sp>
    </p:spTree>
    <p:extLst>
      <p:ext uri="{BB962C8B-B14F-4D97-AF65-F5344CB8AC3E}">
        <p14:creationId xmlns:p14="http://schemas.microsoft.com/office/powerpoint/2010/main" val="42642421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6" name="Zone 8 B &amp; W-11.jpg"/>
          <p:cNvPicPr>
            <a:picLocks noChangeAspect="1"/>
          </p:cNvPicPr>
          <p:nvPr/>
        </p:nvPicPr>
        <p:blipFill>
          <a:blip r:embed="rId3">
            <a:extLst>
              <a:ext uri="{28A0092B-C50C-407E-A947-70E740481C1C}">
                <a14:useLocalDpi xmlns:a14="http://schemas.microsoft.com/office/drawing/2010/main" val="0"/>
              </a:ext>
            </a:extLst>
          </a:blip>
          <a:srcRect t="11880" b="11880"/>
          <a:stretch/>
        </p:blipFill>
        <p:spPr>
          <a:xfrm>
            <a:off x="0" y="-76507"/>
            <a:ext cx="24793434" cy="13787536"/>
          </a:xfrm>
          <a:prstGeom prst="rect">
            <a:avLst/>
          </a:prstGeom>
          <a:ln w="12700">
            <a:miter lim="400000"/>
          </a:ln>
        </p:spPr>
      </p:pic>
      <p:pic>
        <p:nvPicPr>
          <p:cNvPr id="128" name="Image"/>
          <p:cNvPicPr>
            <a:picLocks noChangeAspect="1"/>
          </p:cNvPicPr>
          <p:nvPr/>
        </p:nvPicPr>
        <p:blipFill rotWithShape="1">
          <a:blip r:embed="rId4">
            <a:extLst>
              <a:ext uri="{28A0092B-C50C-407E-A947-70E740481C1C}">
                <a14:useLocalDpi xmlns:a14="http://schemas.microsoft.com/office/drawing/2010/main" val="0"/>
              </a:ext>
            </a:extLst>
          </a:blip>
          <a:srcRect l="27449" t="34601" r="28809" b="27064"/>
          <a:stretch/>
        </p:blipFill>
        <p:spPr>
          <a:xfrm>
            <a:off x="252919" y="11839132"/>
            <a:ext cx="7116877" cy="1697438"/>
          </a:xfrm>
          <a:prstGeom prst="rect">
            <a:avLst/>
          </a:prstGeom>
          <a:ln w="12700">
            <a:miter lim="400000"/>
          </a:ln>
        </p:spPr>
      </p:pic>
      <p:sp>
        <p:nvSpPr>
          <p:cNvPr id="129" name="Zone 8 Regionalisation…"/>
          <p:cNvSpPr txBox="1"/>
          <p:nvPr/>
        </p:nvSpPr>
        <p:spPr>
          <a:xfrm>
            <a:off x="2883056" y="1618177"/>
            <a:ext cx="14643601" cy="186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1" indent="0" algn="l" defTabSz="825500" rtl="0" eaLnBrk="1" fontAlgn="auto" latinLnBrk="0" hangingPunct="0">
              <a:lnSpc>
                <a:spcPct val="80000"/>
              </a:lnSpc>
              <a:spcBef>
                <a:spcPts val="0"/>
              </a:spcBef>
              <a:spcAft>
                <a:spcPts val="0"/>
              </a:spcAft>
              <a:buClrTx/>
              <a:buSzTx/>
              <a:buFontTx/>
              <a:buNone/>
              <a:tabLst/>
              <a:defRPr sz="14000" b="0" spc="-419">
                <a:solidFill>
                  <a:srgbClr val="F7A81B"/>
                </a:solidFill>
                <a:latin typeface="Frutiger LT Std 45 Light"/>
                <a:ea typeface="Frutiger LT Std 45 Light"/>
                <a:cs typeface="Frutiger LT Std 45 Light"/>
                <a:sym typeface="Frutiger LT Std 45 Light"/>
              </a:defRPr>
            </a:pPr>
            <a:r>
              <a:rPr kumimoji="0" lang="en-US" sz="14000" b="0" i="0" u="none" strike="noStrike" kern="0" cap="none" spc="-419" normalizeH="0" baseline="0" noProof="0" dirty="0">
                <a:ln>
                  <a:noFill/>
                </a:ln>
                <a:solidFill>
                  <a:srgbClr val="F7A81B"/>
                </a:solidFill>
                <a:effectLst/>
                <a:uLnTx/>
                <a:uFillTx/>
                <a:latin typeface="Frutiger LT Std 45 Light"/>
                <a:sym typeface="Frutiger LT Std 45 Light"/>
              </a:rPr>
              <a:t>Learn more</a:t>
            </a:r>
            <a:endParaRPr kumimoji="0" lang="en-NZ" sz="14000" b="0" i="0" u="none" strike="noStrike" kern="0" cap="none" spc="-419" normalizeH="0" baseline="0" noProof="0" dirty="0">
              <a:ln>
                <a:noFill/>
              </a:ln>
              <a:solidFill>
                <a:srgbClr val="F7A81B"/>
              </a:solidFill>
              <a:effectLst/>
              <a:uLnTx/>
              <a:uFillTx/>
              <a:latin typeface="Frutiger LT Std 45 Light"/>
              <a:sym typeface="Frutiger LT Std 45 Light"/>
            </a:endParaRPr>
          </a:p>
        </p:txBody>
      </p:sp>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1" indent="0" algn="ctr" defTabSz="825500" rtl="0" eaLnBrk="1" fontAlgn="auto" latinLnBrk="0" hangingPunct="0">
              <a:lnSpc>
                <a:spcPct val="150000"/>
              </a:lnSpc>
              <a:spcBef>
                <a:spcPts val="0"/>
              </a:spcBef>
              <a:spcAft>
                <a:spcPts val="0"/>
              </a:spcAft>
              <a:buClrTx/>
              <a:buSzTx/>
              <a:buFontTx/>
              <a:buNone/>
              <a:tabLst/>
              <a:defRPr sz="3100" b="0" spc="31">
                <a:solidFill>
                  <a:srgbClr val="FFFFFF"/>
                </a:solidFill>
                <a:latin typeface="Frutiger LT Std 45 Light"/>
                <a:ea typeface="Frutiger LT Std 45 Light"/>
                <a:cs typeface="Frutiger LT Std 45 Light"/>
                <a:sym typeface="Frutiger LT Std 45 Light"/>
              </a:defRPr>
            </a:pPr>
            <a:endParaRPr kumimoji="0" sz="4400" b="0" i="0" u="none" strike="noStrike" kern="0" cap="none" spc="31" normalizeH="0" baseline="0" noProof="0">
              <a:ln>
                <a:noFill/>
              </a:ln>
              <a:solidFill>
                <a:srgbClr val="FFFFFF"/>
              </a:solidFill>
              <a:effectLst/>
              <a:uLnTx/>
              <a:uFillTx/>
              <a:latin typeface="Frutiger LT Std 45 Light"/>
              <a:sym typeface="Frutiger LT Std 45 Light"/>
            </a:endParaRPr>
          </a:p>
        </p:txBody>
      </p:sp>
      <p:sp>
        <p:nvSpPr>
          <p:cNvPr id="3" name="TextBox 2">
            <a:extLst>
              <a:ext uri="{FF2B5EF4-FFF2-40B4-BE49-F238E27FC236}">
                <a16:creationId xmlns:a16="http://schemas.microsoft.com/office/drawing/2014/main" id="{0D5035CB-5CB6-4E0E-5290-716C49015623}"/>
              </a:ext>
            </a:extLst>
          </p:cNvPr>
          <p:cNvSpPr txBox="1"/>
          <p:nvPr/>
        </p:nvSpPr>
        <p:spPr>
          <a:xfrm>
            <a:off x="2883056" y="4922650"/>
            <a:ext cx="1097866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100" normalizeH="0" baseline="0" noProof="0" dirty="0">
                <a:ln>
                  <a:noFill/>
                </a:ln>
                <a:solidFill>
                  <a:srgbClr val="FFFFFF"/>
                </a:solidFill>
                <a:effectLst/>
                <a:uLnTx/>
                <a:uFillTx/>
                <a:latin typeface="Helvetica Neue"/>
                <a:ea typeface="Helvetica Neue"/>
                <a:cs typeface="Helvetica Neue"/>
                <a:sym typeface="Helvetica Neue"/>
              </a:rPr>
              <a:t>CreatingTomorrowRotary.org</a:t>
            </a:r>
          </a:p>
        </p:txBody>
      </p:sp>
      <p:sp>
        <p:nvSpPr>
          <p:cNvPr id="2" name="TextBox 1">
            <a:extLst>
              <a:ext uri="{FF2B5EF4-FFF2-40B4-BE49-F238E27FC236}">
                <a16:creationId xmlns:a16="http://schemas.microsoft.com/office/drawing/2014/main" id="{0D7F2370-2E30-D358-369C-FE0471FF0072}"/>
              </a:ext>
            </a:extLst>
          </p:cNvPr>
          <p:cNvSpPr txBox="1"/>
          <p:nvPr/>
        </p:nvSpPr>
        <p:spPr>
          <a:xfrm>
            <a:off x="2883056" y="7392967"/>
            <a:ext cx="1097866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100" normalizeH="0" baseline="0" noProof="0" dirty="0">
                <a:ln>
                  <a:noFill/>
                </a:ln>
                <a:solidFill>
                  <a:srgbClr val="FFFFFF"/>
                </a:solidFill>
                <a:effectLst/>
                <a:uLnTx/>
                <a:uFillTx/>
                <a:latin typeface="Helvetica Neue"/>
                <a:ea typeface="Helvetica Neue"/>
                <a:cs typeface="Helvetica Neue"/>
                <a:sym typeface="Helvetica Neue"/>
              </a:rPr>
              <a:t>RotaryRegionalPilot@gmail.com</a:t>
            </a:r>
          </a:p>
        </p:txBody>
      </p:sp>
      <p:sp>
        <p:nvSpPr>
          <p:cNvPr id="4" name="TextBox 3">
            <a:extLst>
              <a:ext uri="{FF2B5EF4-FFF2-40B4-BE49-F238E27FC236}">
                <a16:creationId xmlns:a16="http://schemas.microsoft.com/office/drawing/2014/main" id="{D990B2F5-8ACA-9955-AD4B-79D9DFD38A15}"/>
              </a:ext>
            </a:extLst>
          </p:cNvPr>
          <p:cNvSpPr txBox="1"/>
          <p:nvPr/>
        </p:nvSpPr>
        <p:spPr>
          <a:xfrm>
            <a:off x="2993490" y="9568848"/>
            <a:ext cx="1097866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100" normalizeH="0" baseline="0" noProof="0" dirty="0">
                <a:ln>
                  <a:noFill/>
                </a:ln>
                <a:solidFill>
                  <a:srgbClr val="FFFFFF"/>
                </a:solidFill>
                <a:effectLst/>
                <a:uLnTx/>
                <a:uFillTx/>
                <a:latin typeface="Helvetica Neue"/>
                <a:ea typeface="Helvetica Neue"/>
                <a:cs typeface="Helvetica Neue"/>
                <a:sym typeface="Helvetica Neue"/>
              </a:rPr>
              <a:t>Follow the Pilot on Facebook</a:t>
            </a:r>
          </a:p>
        </p:txBody>
      </p:sp>
      <p:pic>
        <p:nvPicPr>
          <p:cNvPr id="7" name="Picture 6" descr="A white letter f in a circle&#10;&#10;Description automatically generated">
            <a:extLst>
              <a:ext uri="{FF2B5EF4-FFF2-40B4-BE49-F238E27FC236}">
                <a16:creationId xmlns:a16="http://schemas.microsoft.com/office/drawing/2014/main" id="{B31F3D17-3046-7850-53CF-3AA299D64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07" y="8526724"/>
            <a:ext cx="2920993" cy="2920993"/>
          </a:xfrm>
          <a:prstGeom prst="rect">
            <a:avLst/>
          </a:prstGeom>
        </p:spPr>
      </p:pic>
      <p:pic>
        <p:nvPicPr>
          <p:cNvPr id="9" name="Picture 8" descr="A white line art of a mail&#10;&#10;Description automatically generated">
            <a:extLst>
              <a:ext uri="{FF2B5EF4-FFF2-40B4-BE49-F238E27FC236}">
                <a16:creationId xmlns:a16="http://schemas.microsoft.com/office/drawing/2014/main" id="{51BD76F6-DD03-00A8-E14E-BEF4BE81E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0" y="6242094"/>
            <a:ext cx="3068846" cy="3068846"/>
          </a:xfrm>
          <a:prstGeom prst="rect">
            <a:avLst/>
          </a:prstGeom>
        </p:spPr>
      </p:pic>
      <p:pic>
        <p:nvPicPr>
          <p:cNvPr id="11" name="Picture 10" descr="A white line with a cursor pointing at a globe&#10;&#10;Description automatically generated">
            <a:extLst>
              <a:ext uri="{FF2B5EF4-FFF2-40B4-BE49-F238E27FC236}">
                <a16:creationId xmlns:a16="http://schemas.microsoft.com/office/drawing/2014/main" id="{3271D2E5-B0C7-3DF6-AFB0-735899738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147" y="3608736"/>
            <a:ext cx="3550699" cy="35506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12C7872-3ECB-04F8-9369-696745DDF716}"/>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4D0CD53D-E7B7-EB43-EDD3-97EF4A48CC80}"/>
              </a:ext>
            </a:extLst>
          </p:cNvPr>
          <p:cNvSpPr txBox="1"/>
          <p:nvPr/>
        </p:nvSpPr>
        <p:spPr>
          <a:xfrm>
            <a:off x="-1" y="5354287"/>
            <a:ext cx="6770451" cy="3007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Welcome </a:t>
            </a:r>
          </a:p>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and </a:t>
            </a:r>
          </a:p>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purpose </a:t>
            </a:r>
          </a:p>
        </p:txBody>
      </p:sp>
      <p:sp>
        <p:nvSpPr>
          <p:cNvPr id="33" name="TextBox 32">
            <a:extLst>
              <a:ext uri="{FF2B5EF4-FFF2-40B4-BE49-F238E27FC236}">
                <a16:creationId xmlns:a16="http://schemas.microsoft.com/office/drawing/2014/main" id="{EA32FCAC-79C2-C4F2-2901-2512DBEAEC54}"/>
              </a:ext>
            </a:extLst>
          </p:cNvPr>
          <p:cNvSpPr txBox="1"/>
          <p:nvPr/>
        </p:nvSpPr>
        <p:spPr>
          <a:xfrm>
            <a:off x="7138148" y="2634888"/>
            <a:ext cx="16439028" cy="72430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Welcome</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Introductions</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Purpose</a:t>
            </a:r>
          </a:p>
          <a:p>
            <a:pPr marL="1165225" lvl="4" indent="0" algn="l">
              <a:spcAft>
                <a:spcPts val="1200"/>
              </a:spcAft>
              <a:buClr>
                <a:srgbClr val="FAC360"/>
              </a:buClr>
            </a:pPr>
            <a:endParaRPr lang="en-AU" sz="4800" b="0" i="1" dirty="0"/>
          </a:p>
          <a:p>
            <a:pPr marL="1792288" lvl="5" indent="0" algn="l">
              <a:spcAft>
                <a:spcPts val="1200"/>
              </a:spcAft>
              <a:buClr>
                <a:srgbClr val="FAC360"/>
              </a:buClr>
            </a:pPr>
            <a:r>
              <a:rPr lang="en-AU" sz="4800" b="0" i="1" dirty="0"/>
              <a:t>The purpose is to set the scene and prepare for the election of your Rotary Community Leader (RCL)</a:t>
            </a:r>
          </a:p>
        </p:txBody>
      </p:sp>
      <p:cxnSp>
        <p:nvCxnSpPr>
          <p:cNvPr id="10" name="Straight Connector 9">
            <a:extLst>
              <a:ext uri="{FF2B5EF4-FFF2-40B4-BE49-F238E27FC236}">
                <a16:creationId xmlns:a16="http://schemas.microsoft.com/office/drawing/2014/main" id="{9B56847E-9591-9D10-C8FD-3728D30731CD}"/>
              </a:ext>
            </a:extLst>
          </p:cNvPr>
          <p:cNvCxnSpPr/>
          <p:nvPr/>
        </p:nvCxnSpPr>
        <p:spPr>
          <a:xfrm>
            <a:off x="8624051" y="8155966"/>
            <a:ext cx="0" cy="1488141"/>
          </a:xfrm>
          <a:prstGeom prst="line">
            <a:avLst/>
          </a:prstGeom>
          <a:noFill/>
          <a:ln w="127000" cap="flat">
            <a:solidFill>
              <a:srgbClr val="EEA604"/>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33230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B5F7-3FA0-43D1-3B41-6C8A3F4EBE90}"/>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75248BAF-88D1-6754-7813-7669003A42E4}"/>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BA45E416-5E5E-8365-036D-410337404275}"/>
              </a:ext>
            </a:extLst>
          </p:cNvPr>
          <p:cNvSpPr txBox="1"/>
          <p:nvPr/>
        </p:nvSpPr>
        <p:spPr>
          <a:xfrm>
            <a:off x="-1" y="6256392"/>
            <a:ext cx="6770451" cy="1203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Background</a:t>
            </a:r>
            <a:r>
              <a:rPr lang="en-US" sz="9600" b="0" kern="1200" spc="90" dirty="0">
                <a:solidFill>
                  <a:srgbClr val="F7A81B"/>
                </a:solidFill>
                <a:latin typeface="Frutiger LT Std 45 Light"/>
                <a:sym typeface="Frutiger LT Std 45 Light"/>
              </a:rPr>
              <a:t> </a:t>
            </a:r>
          </a:p>
        </p:txBody>
      </p:sp>
      <p:sp>
        <p:nvSpPr>
          <p:cNvPr id="33" name="TextBox 32">
            <a:extLst>
              <a:ext uri="{FF2B5EF4-FFF2-40B4-BE49-F238E27FC236}">
                <a16:creationId xmlns:a16="http://schemas.microsoft.com/office/drawing/2014/main" id="{33554BA5-A790-3BFA-6E34-8B3EBF2C6205}"/>
              </a:ext>
            </a:extLst>
          </p:cNvPr>
          <p:cNvSpPr txBox="1"/>
          <p:nvPr/>
        </p:nvSpPr>
        <p:spPr>
          <a:xfrm>
            <a:off x="11127295" y="2424381"/>
            <a:ext cx="12339919" cy="7950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First, we need to go back a step:</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What are the Rotary Community Groups for? Why did we change?</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How will they work?</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You may have other questions – there will be a chance to ask them</a:t>
            </a:r>
          </a:p>
        </p:txBody>
      </p:sp>
      <p:pic>
        <p:nvPicPr>
          <p:cNvPr id="10" name="Picture 9" descr="A cartoon character with arms out&#10;&#10;Description automatically generated">
            <a:extLst>
              <a:ext uri="{FF2B5EF4-FFF2-40B4-BE49-F238E27FC236}">
                <a16:creationId xmlns:a16="http://schemas.microsoft.com/office/drawing/2014/main" id="{9093BA5E-13A4-DB87-1DB4-7DD0063D43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47843" t="13073" r="10196" b="10457"/>
          <a:stretch/>
        </p:blipFill>
        <p:spPr>
          <a:xfrm>
            <a:off x="4356846" y="2215253"/>
            <a:ext cx="7673789" cy="10488707"/>
          </a:xfrm>
          <a:prstGeom prst="rect">
            <a:avLst/>
          </a:prstGeom>
        </p:spPr>
      </p:pic>
    </p:spTree>
    <p:extLst>
      <p:ext uri="{BB962C8B-B14F-4D97-AF65-F5344CB8AC3E}">
        <p14:creationId xmlns:p14="http://schemas.microsoft.com/office/powerpoint/2010/main" val="1356644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AB57-6959-94FF-7192-8A32C9F0A0F3}"/>
            </a:ext>
          </a:extLst>
        </p:cNvPr>
        <p:cNvGrpSpPr/>
        <p:nvPr/>
      </p:nvGrpSpPr>
      <p:grpSpPr>
        <a:xfrm>
          <a:off x="0" y="0"/>
          <a:ext cx="0" cy="0"/>
          <a:chOff x="0" y="0"/>
          <a:chExt cx="0" cy="0"/>
        </a:xfrm>
      </p:grpSpPr>
      <p:pic>
        <p:nvPicPr>
          <p:cNvPr id="3" name="Picture 2" descr="A red arrow going through a crack&#10;&#10;Description automatically generated">
            <a:extLst>
              <a:ext uri="{FF2B5EF4-FFF2-40B4-BE49-F238E27FC236}">
                <a16:creationId xmlns:a16="http://schemas.microsoft.com/office/drawing/2014/main" id="{1A44AAE8-35A3-0332-854C-1B6F89DD016B}"/>
              </a:ext>
            </a:extLst>
          </p:cNvPr>
          <p:cNvPicPr>
            <a:picLocks noChangeAspect="1"/>
          </p:cNvPicPr>
          <p:nvPr/>
        </p:nvPicPr>
        <p:blipFill rotWithShape="1">
          <a:blip r:embed="rId3">
            <a:extLst>
              <a:ext uri="{28A0092B-C50C-407E-A947-70E740481C1C}">
                <a14:useLocalDpi xmlns:a14="http://schemas.microsoft.com/office/drawing/2010/main" val="0"/>
              </a:ext>
            </a:extLst>
          </a:blip>
          <a:srcRect l="47708" t="27276" r="18237" b="22427"/>
          <a:stretch/>
        </p:blipFill>
        <p:spPr>
          <a:xfrm>
            <a:off x="6769791" y="20442"/>
            <a:ext cx="17614208" cy="13716000"/>
          </a:xfrm>
          <a:prstGeom prst="rect">
            <a:avLst/>
          </a:prstGeom>
        </p:spPr>
      </p:pic>
      <p:sp>
        <p:nvSpPr>
          <p:cNvPr id="8" name="Rectangle">
            <a:extLst>
              <a:ext uri="{FF2B5EF4-FFF2-40B4-BE49-F238E27FC236}">
                <a16:creationId xmlns:a16="http://schemas.microsoft.com/office/drawing/2014/main" id="{27E79EA2-3679-44FA-65DF-CE1A10241A0E}"/>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6E473D16-1BF3-AD89-A01B-B7F2EBAB5606}"/>
              </a:ext>
            </a:extLst>
          </p:cNvPr>
          <p:cNvSpPr txBox="1"/>
          <p:nvPr/>
        </p:nvSpPr>
        <p:spPr>
          <a:xfrm>
            <a:off x="-1" y="4267837"/>
            <a:ext cx="6770451" cy="518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endParaRPr lang="en-AU" sz="1800" b="0" i="0" u="none" strike="noStrike" baseline="0" dirty="0">
              <a:solidFill>
                <a:srgbClr val="000000"/>
              </a:solidFill>
              <a:latin typeface="Calibri" panose="020F0502020204030204" pitchFamily="34" charset="0"/>
            </a:endParaRPr>
          </a:p>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rPr>
              <a:t>Why did we change to Rotary Community Groups?</a:t>
            </a:r>
            <a:endParaRPr lang="en-US" sz="8800" b="0" kern="1200" spc="90" dirty="0">
              <a:solidFill>
                <a:srgbClr val="F7A81B"/>
              </a:solidFill>
              <a:latin typeface="Frutiger LT Std 45 Light"/>
              <a:sym typeface="Frutiger LT Std 45 Light"/>
            </a:endParaRPr>
          </a:p>
        </p:txBody>
      </p:sp>
      <p:sp>
        <p:nvSpPr>
          <p:cNvPr id="33" name="TextBox 32">
            <a:extLst>
              <a:ext uri="{FF2B5EF4-FFF2-40B4-BE49-F238E27FC236}">
                <a16:creationId xmlns:a16="http://schemas.microsoft.com/office/drawing/2014/main" id="{EF176C34-BEAA-EA7A-22C2-393716647D3A}"/>
              </a:ext>
            </a:extLst>
          </p:cNvPr>
          <p:cNvSpPr txBox="1"/>
          <p:nvPr/>
        </p:nvSpPr>
        <p:spPr>
          <a:xfrm>
            <a:off x="13540240" y="5888576"/>
            <a:ext cx="10367015" cy="27802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Not all clubs! But EVERY District in our Zone is declining</a:t>
            </a:r>
          </a:p>
        </p:txBody>
      </p:sp>
      <p:sp>
        <p:nvSpPr>
          <p:cNvPr id="4" name="TextBox 3">
            <a:extLst>
              <a:ext uri="{FF2B5EF4-FFF2-40B4-BE49-F238E27FC236}">
                <a16:creationId xmlns:a16="http://schemas.microsoft.com/office/drawing/2014/main" id="{D1A970F6-D0C7-ACFD-FF39-4DE3116DA01D}"/>
              </a:ext>
            </a:extLst>
          </p:cNvPr>
          <p:cNvSpPr txBox="1"/>
          <p:nvPr/>
        </p:nvSpPr>
        <p:spPr>
          <a:xfrm>
            <a:off x="10548549" y="497426"/>
            <a:ext cx="10057351"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Rotary in our Zone is in free fall</a:t>
            </a:r>
          </a:p>
        </p:txBody>
      </p:sp>
      <p:sp>
        <p:nvSpPr>
          <p:cNvPr id="6" name="TextBox 5">
            <a:extLst>
              <a:ext uri="{FF2B5EF4-FFF2-40B4-BE49-F238E27FC236}">
                <a16:creationId xmlns:a16="http://schemas.microsoft.com/office/drawing/2014/main" id="{D0B3AD0D-CCB2-C34F-14A9-E50A89469C74}"/>
              </a:ext>
            </a:extLst>
          </p:cNvPr>
          <p:cNvSpPr txBox="1"/>
          <p:nvPr/>
        </p:nvSpPr>
        <p:spPr>
          <a:xfrm>
            <a:off x="10793949" y="3846991"/>
            <a:ext cx="13597072" cy="2041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Fewer clubs with fewer members – depleted in numbers and energy</a:t>
            </a:r>
          </a:p>
        </p:txBody>
      </p:sp>
    </p:spTree>
    <p:extLst>
      <p:ext uri="{BB962C8B-B14F-4D97-AF65-F5344CB8AC3E}">
        <p14:creationId xmlns:p14="http://schemas.microsoft.com/office/powerpoint/2010/main" val="2313328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6C85-6C64-50FE-135F-38645656350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BD48623-A0EE-8D30-9636-FA64E2BBA9ED}"/>
              </a:ext>
            </a:extLst>
          </p:cNvPr>
          <p:cNvGrpSpPr/>
          <p:nvPr/>
        </p:nvGrpSpPr>
        <p:grpSpPr>
          <a:xfrm rot="20997877">
            <a:off x="17029505" y="4383741"/>
            <a:ext cx="7623435" cy="7592923"/>
            <a:chOff x="16760564" y="6123077"/>
            <a:chExt cx="7623435" cy="7592923"/>
          </a:xfrm>
        </p:grpSpPr>
        <p:pic>
          <p:nvPicPr>
            <p:cNvPr id="3" name="Picture 2" descr="A cartoon rocket with fire&#10;&#10;Description automatically generated">
              <a:extLst>
                <a:ext uri="{FF2B5EF4-FFF2-40B4-BE49-F238E27FC236}">
                  <a16:creationId xmlns:a16="http://schemas.microsoft.com/office/drawing/2014/main" id="{71EE837C-38B0-0BF8-B27F-F475CA2C735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21" b="94752" l="4986" r="92843">
                          <a14:foregroundMark x1="8605" y1="91522" x2="8605" y2="91522"/>
                          <a14:foregroundMark x1="5066" y1="94752" x2="5066" y2="94752"/>
                          <a14:foregroundMark x1="73422" y1="12031" x2="73422" y2="12031"/>
                          <a14:foregroundMark x1="74226" y1="6661" x2="74226" y2="6661"/>
                          <a14:foregroundMark x1="92843" y1="17117" x2="92843" y2="17117"/>
                        </a14:backgroundRemoval>
                      </a14:imgEffect>
                    </a14:imgLayer>
                  </a14:imgProps>
                </a:ext>
                <a:ext uri="{28A0092B-C50C-407E-A947-70E740481C1C}">
                  <a14:useLocalDpi xmlns:a14="http://schemas.microsoft.com/office/drawing/2010/main" val="0"/>
                </a:ext>
              </a:extLst>
            </a:blip>
            <a:stretch>
              <a:fillRect/>
            </a:stretch>
          </p:blipFill>
          <p:spPr>
            <a:xfrm>
              <a:off x="16760564" y="6123077"/>
              <a:ext cx="7623435" cy="7592923"/>
            </a:xfrm>
            <a:prstGeom prst="rect">
              <a:avLst/>
            </a:prstGeom>
          </p:spPr>
        </p:pic>
        <p:sp>
          <p:nvSpPr>
            <p:cNvPr id="4" name="TextBox 3">
              <a:extLst>
                <a:ext uri="{FF2B5EF4-FFF2-40B4-BE49-F238E27FC236}">
                  <a16:creationId xmlns:a16="http://schemas.microsoft.com/office/drawing/2014/main" id="{2EE1A400-3D33-1AF6-20AD-FE5A3016E3A7}"/>
                </a:ext>
              </a:extLst>
            </p:cNvPr>
            <p:cNvSpPr txBox="1"/>
            <p:nvPr/>
          </p:nvSpPr>
          <p:spPr>
            <a:xfrm rot="2831863">
              <a:off x="21371859" y="6042730"/>
              <a:ext cx="1649506"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8800" b="1" i="0" u="none" strike="noStrike" cap="none" spc="0" normalizeH="0" baseline="0" dirty="0">
                  <a:ln>
                    <a:noFill/>
                  </a:ln>
                  <a:solidFill>
                    <a:schemeClr val="bg1"/>
                  </a:solidFill>
                  <a:effectLst/>
                  <a:uFillTx/>
                  <a:latin typeface="Helvetica Neue"/>
                  <a:ea typeface="Helvetica Neue"/>
                  <a:cs typeface="Helvetica Neue"/>
                  <a:sym typeface="Helvetica Neue"/>
                </a:rPr>
                <a:t>RCG</a:t>
              </a:r>
            </a:p>
          </p:txBody>
        </p:sp>
      </p:grpSp>
      <p:sp>
        <p:nvSpPr>
          <p:cNvPr id="12" name="Oval 11">
            <a:extLst>
              <a:ext uri="{FF2B5EF4-FFF2-40B4-BE49-F238E27FC236}">
                <a16:creationId xmlns:a16="http://schemas.microsoft.com/office/drawing/2014/main" id="{30BD91FB-EA6A-7CE9-DB42-D01EA19CCB54}"/>
              </a:ext>
            </a:extLst>
          </p:cNvPr>
          <p:cNvSpPr/>
          <p:nvPr/>
        </p:nvSpPr>
        <p:spPr>
          <a:xfrm>
            <a:off x="9347493" y="5688000"/>
            <a:ext cx="10865231" cy="234000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a:extLst>
              <a:ext uri="{FF2B5EF4-FFF2-40B4-BE49-F238E27FC236}">
                <a16:creationId xmlns:a16="http://schemas.microsoft.com/office/drawing/2014/main" id="{6CF67C8F-D247-CDB9-B473-6EB8CE8F4245}"/>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33" name="TextBox 32">
            <a:extLst>
              <a:ext uri="{FF2B5EF4-FFF2-40B4-BE49-F238E27FC236}">
                <a16:creationId xmlns:a16="http://schemas.microsoft.com/office/drawing/2014/main" id="{59AB63A5-4D7F-9FB6-AD43-9A40E26C53B0}"/>
              </a:ext>
            </a:extLst>
          </p:cNvPr>
          <p:cNvSpPr txBox="1"/>
          <p:nvPr/>
        </p:nvSpPr>
        <p:spPr>
          <a:xfrm>
            <a:off x="7039291" y="329815"/>
            <a:ext cx="15229318"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We are not going to be the generation that stands by! </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We need an ‘energy boost’ and we need it fast</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Where does that come from?</a:t>
            </a:r>
          </a:p>
        </p:txBody>
      </p:sp>
      <p:sp>
        <p:nvSpPr>
          <p:cNvPr id="13" name="TextBox 12">
            <a:extLst>
              <a:ext uri="{FF2B5EF4-FFF2-40B4-BE49-F238E27FC236}">
                <a16:creationId xmlns:a16="http://schemas.microsoft.com/office/drawing/2014/main" id="{1C77C080-A3DF-9F53-D416-25DDCE6DA37D}"/>
              </a:ext>
            </a:extLst>
          </p:cNvPr>
          <p:cNvSpPr txBox="1"/>
          <p:nvPr/>
        </p:nvSpPr>
        <p:spPr>
          <a:xfrm>
            <a:off x="6770450" y="7692734"/>
            <a:ext cx="11504305" cy="4950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51300" lvl="4" indent="-914400" algn="l">
              <a:spcBef>
                <a:spcPts val="2400"/>
              </a:spcBef>
              <a:spcAft>
                <a:spcPts val="1200"/>
              </a:spcAft>
              <a:buClr>
                <a:srgbClr val="FAC360"/>
              </a:buClr>
              <a:buFont typeface="+mj-lt"/>
              <a:buAutoNum type="arabicPeriod" startAt="2"/>
            </a:pPr>
            <a:r>
              <a:rPr lang="en-AU" sz="4800" b="0" dirty="0">
                <a:solidFill>
                  <a:srgbClr val="434343"/>
                </a:solidFill>
              </a:rPr>
              <a:t>Growing Rotary one RCG at a time:</a:t>
            </a:r>
          </a:p>
          <a:p>
            <a:pPr marL="5054600" lvl="8" indent="-571500" algn="l">
              <a:spcBef>
                <a:spcPts val="600"/>
              </a:spcBef>
              <a:spcAft>
                <a:spcPts val="1200"/>
              </a:spcAft>
              <a:buClr>
                <a:srgbClr val="FAC360"/>
              </a:buClr>
              <a:buFont typeface="Arial" panose="020B0604020202020204" pitchFamily="34" charset="0"/>
              <a:buChar char="•"/>
            </a:pPr>
            <a:r>
              <a:rPr lang="en-AU" sz="3600" b="0" dirty="0">
                <a:solidFill>
                  <a:srgbClr val="434343"/>
                </a:solidFill>
              </a:rPr>
              <a:t>Increasing community impact</a:t>
            </a:r>
          </a:p>
          <a:p>
            <a:pPr marL="5054600" lvl="8" indent="-571500" algn="l">
              <a:spcBef>
                <a:spcPts val="600"/>
              </a:spcBef>
              <a:spcAft>
                <a:spcPts val="1200"/>
              </a:spcAft>
              <a:buClr>
                <a:srgbClr val="FAC360"/>
              </a:buClr>
              <a:buFont typeface="Arial" panose="020B0604020202020204" pitchFamily="34" charset="0"/>
              <a:buChar char="•"/>
            </a:pPr>
            <a:r>
              <a:rPr lang="en-AU" sz="3600" b="0" dirty="0">
                <a:solidFill>
                  <a:srgbClr val="434343"/>
                </a:solidFill>
              </a:rPr>
              <a:t>Raising Rotary’s profile</a:t>
            </a:r>
          </a:p>
          <a:p>
            <a:pPr marL="5054600" lvl="8" indent="-571500" algn="l">
              <a:spcBef>
                <a:spcPts val="600"/>
              </a:spcBef>
              <a:spcAft>
                <a:spcPts val="1200"/>
              </a:spcAft>
              <a:buClr>
                <a:srgbClr val="FAC360"/>
              </a:buClr>
              <a:buFont typeface="Arial" panose="020B0604020202020204" pitchFamily="34" charset="0"/>
              <a:buChar char="•"/>
            </a:pPr>
            <a:r>
              <a:rPr lang="en-AU" sz="3600" b="0" dirty="0">
                <a:solidFill>
                  <a:srgbClr val="434343"/>
                </a:solidFill>
              </a:rPr>
              <a:t>Attracting and engaging members</a:t>
            </a:r>
          </a:p>
        </p:txBody>
      </p:sp>
      <p:sp>
        <p:nvSpPr>
          <p:cNvPr id="14" name="TextBox 13">
            <a:extLst>
              <a:ext uri="{FF2B5EF4-FFF2-40B4-BE49-F238E27FC236}">
                <a16:creationId xmlns:a16="http://schemas.microsoft.com/office/drawing/2014/main" id="{8213E991-4E1C-0189-E1B6-6FD8C05BA05E}"/>
              </a:ext>
            </a:extLst>
          </p:cNvPr>
          <p:cNvSpPr txBox="1"/>
          <p:nvPr/>
        </p:nvSpPr>
        <p:spPr>
          <a:xfrm>
            <a:off x="6770450" y="5700391"/>
            <a:ext cx="15229318"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51300" lvl="4" indent="-914400" algn="l">
              <a:spcBef>
                <a:spcPts val="3600"/>
              </a:spcBef>
              <a:spcAft>
                <a:spcPts val="1200"/>
              </a:spcAft>
              <a:buClr>
                <a:schemeClr val="bg1"/>
              </a:buClr>
              <a:buFont typeface="+mj-lt"/>
              <a:buAutoNum type="arabicPeriod"/>
            </a:pPr>
            <a:r>
              <a:rPr lang="en-AU" sz="4800" dirty="0">
                <a:solidFill>
                  <a:schemeClr val="bg1"/>
                </a:solidFill>
              </a:rPr>
              <a:t>Boosting numbers and energy through collaboration</a:t>
            </a:r>
          </a:p>
        </p:txBody>
      </p:sp>
      <p:sp>
        <p:nvSpPr>
          <p:cNvPr id="2" name="TextBox 1">
            <a:extLst>
              <a:ext uri="{FF2B5EF4-FFF2-40B4-BE49-F238E27FC236}">
                <a16:creationId xmlns:a16="http://schemas.microsoft.com/office/drawing/2014/main" id="{D9528E66-06B4-5D5D-4FCF-101E33B91FE5}"/>
              </a:ext>
            </a:extLst>
          </p:cNvPr>
          <p:cNvSpPr txBox="1"/>
          <p:nvPr/>
        </p:nvSpPr>
        <p:spPr>
          <a:xfrm>
            <a:off x="6770450" y="12322357"/>
            <a:ext cx="12593415"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51300" lvl="4" indent="-914400" algn="l">
              <a:spcBef>
                <a:spcPts val="2400"/>
              </a:spcBef>
              <a:spcAft>
                <a:spcPts val="1200"/>
              </a:spcAft>
              <a:buClr>
                <a:srgbClr val="FAC360"/>
              </a:buClr>
              <a:buFont typeface="+mj-lt"/>
              <a:buAutoNum type="arabicPeriod" startAt="3"/>
            </a:pPr>
            <a:r>
              <a:rPr lang="en-AU" sz="4800" b="0" dirty="0">
                <a:solidFill>
                  <a:srgbClr val="434343"/>
                </a:solidFill>
              </a:rPr>
              <a:t>New clubs and satellite clubs</a:t>
            </a:r>
          </a:p>
        </p:txBody>
      </p:sp>
      <p:sp>
        <p:nvSpPr>
          <p:cNvPr id="5" name="How can you learn more?">
            <a:extLst>
              <a:ext uri="{FF2B5EF4-FFF2-40B4-BE49-F238E27FC236}">
                <a16:creationId xmlns:a16="http://schemas.microsoft.com/office/drawing/2014/main" id="{C5382868-021A-6227-53AC-B84BD1AB4DA4}"/>
              </a:ext>
            </a:extLst>
          </p:cNvPr>
          <p:cNvSpPr txBox="1"/>
          <p:nvPr/>
        </p:nvSpPr>
        <p:spPr>
          <a:xfrm>
            <a:off x="-1" y="4267837"/>
            <a:ext cx="6770451" cy="518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endParaRPr lang="en-AU" sz="1800" b="0" i="0" u="none" strike="noStrike" baseline="0" dirty="0">
              <a:solidFill>
                <a:srgbClr val="000000"/>
              </a:solidFill>
              <a:latin typeface="Calibri" panose="020F0502020204030204" pitchFamily="34" charset="0"/>
            </a:endParaRPr>
          </a:p>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rPr>
              <a:t>Why did we change to Rotary Community Groups?</a:t>
            </a:r>
            <a:endParaRPr lang="en-US" sz="8800" b="0" kern="1200" spc="90" dirty="0">
              <a:solidFill>
                <a:srgbClr val="F7A81B"/>
              </a:solidFill>
              <a:latin typeface="Frutiger LT Std 45 Light"/>
              <a:sym typeface="Frutiger LT Std 45 Light"/>
            </a:endParaRPr>
          </a:p>
        </p:txBody>
      </p:sp>
    </p:spTree>
    <p:extLst>
      <p:ext uri="{BB962C8B-B14F-4D97-AF65-F5344CB8AC3E}">
        <p14:creationId xmlns:p14="http://schemas.microsoft.com/office/powerpoint/2010/main" val="3903008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680F9-61F6-90F7-2BD2-CF81E64FBD2B}"/>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75798FD3-98D5-1FEB-1B17-B66FBEC2005D}"/>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184E94C3-B9D3-CEDB-4EAA-0F82764F01E8}"/>
              </a:ext>
            </a:extLst>
          </p:cNvPr>
          <p:cNvSpPr txBox="1"/>
          <p:nvPr/>
        </p:nvSpPr>
        <p:spPr>
          <a:xfrm>
            <a:off x="-1" y="5828262"/>
            <a:ext cx="6770451" cy="2059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How will they work? </a:t>
            </a:r>
          </a:p>
        </p:txBody>
      </p:sp>
      <p:sp>
        <p:nvSpPr>
          <p:cNvPr id="33" name="TextBox 32">
            <a:extLst>
              <a:ext uri="{FF2B5EF4-FFF2-40B4-BE49-F238E27FC236}">
                <a16:creationId xmlns:a16="http://schemas.microsoft.com/office/drawing/2014/main" id="{9AF8C4F2-C4CE-766C-7586-E75EDD7D68BE}"/>
              </a:ext>
            </a:extLst>
          </p:cNvPr>
          <p:cNvSpPr txBox="1"/>
          <p:nvPr/>
        </p:nvSpPr>
        <p:spPr>
          <a:xfrm>
            <a:off x="7138148" y="712727"/>
            <a:ext cx="16223875" cy="12290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Each RCG creates its own growth plan/s (may be more than one)</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Facilitated by your Rotary Community Leader</a:t>
            </a:r>
          </a:p>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Clubs look at how they want and need to develop </a:t>
            </a:r>
            <a:r>
              <a:rPr lang="en-AU" sz="8000" b="0" kern="1200" spc="90" dirty="0" err="1">
                <a:solidFill>
                  <a:srgbClr val="434343"/>
                </a:solidFill>
                <a:latin typeface="Frutiger LT Std 45 Light"/>
              </a:rPr>
              <a:t>eg</a:t>
            </a:r>
            <a:r>
              <a:rPr lang="en-AU" sz="8000" b="0" kern="1200" spc="90" dirty="0">
                <a:solidFill>
                  <a:srgbClr val="434343"/>
                </a:solidFill>
                <a:latin typeface="Frutiger LT Std 45 Light"/>
              </a:rPr>
              <a:t>:</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if your RCG is planning a major membership drive, how welcoming and attractive is your club?</a:t>
            </a:r>
          </a:p>
          <a:p>
            <a:pPr marL="2387600" lvl="2" indent="-774700" algn="l">
              <a:spcBef>
                <a:spcPts val="2400"/>
              </a:spcBef>
              <a:spcAft>
                <a:spcPts val="1200"/>
              </a:spcAft>
              <a:buClr>
                <a:srgbClr val="FAC360"/>
              </a:buClr>
              <a:buFont typeface="Symbol" panose="05050102010706020507" pitchFamily="18" charset="2"/>
              <a:buChar char="-"/>
            </a:pPr>
            <a:r>
              <a:rPr lang="en-AU" sz="4800" b="0" dirty="0">
                <a:solidFill>
                  <a:srgbClr val="434343"/>
                </a:solidFill>
              </a:rPr>
              <a:t>if your RCG is planning a multi-club project, how engaged are your members?</a:t>
            </a:r>
          </a:p>
        </p:txBody>
      </p:sp>
    </p:spTree>
    <p:extLst>
      <p:ext uri="{BB962C8B-B14F-4D97-AF65-F5344CB8AC3E}">
        <p14:creationId xmlns:p14="http://schemas.microsoft.com/office/powerpoint/2010/main" val="2494529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0C98D-3D50-2664-6374-7A1D904F56C6}"/>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32A24D3D-A643-08FD-C00D-B99D20611910}"/>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BEEAF2F5-CDE5-89AD-7B3C-AD56C086D76A}"/>
              </a:ext>
            </a:extLst>
          </p:cNvPr>
          <p:cNvSpPr txBox="1"/>
          <p:nvPr/>
        </p:nvSpPr>
        <p:spPr>
          <a:xfrm>
            <a:off x="-1" y="5828262"/>
            <a:ext cx="6770451" cy="2059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How will they work? </a:t>
            </a:r>
          </a:p>
        </p:txBody>
      </p:sp>
      <p:sp>
        <p:nvSpPr>
          <p:cNvPr id="33" name="TextBox 32">
            <a:extLst>
              <a:ext uri="{FF2B5EF4-FFF2-40B4-BE49-F238E27FC236}">
                <a16:creationId xmlns:a16="http://schemas.microsoft.com/office/drawing/2014/main" id="{D05E8156-C150-EAF6-3BE8-DD9E6088CD46}"/>
              </a:ext>
            </a:extLst>
          </p:cNvPr>
          <p:cNvSpPr txBox="1"/>
          <p:nvPr/>
        </p:nvSpPr>
        <p:spPr>
          <a:xfrm>
            <a:off x="7138148" y="433265"/>
            <a:ext cx="16223875" cy="127060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The RCG and the clubs in the group will have a lot of support</a:t>
            </a:r>
          </a:p>
          <a:p>
            <a:pPr marL="2387600" lvl="2" indent="-774700" algn="l">
              <a:spcBef>
                <a:spcPts val="1800"/>
              </a:spcBef>
              <a:spcAft>
                <a:spcPts val="600"/>
              </a:spcAft>
              <a:buClr>
                <a:srgbClr val="FAC360"/>
              </a:buClr>
              <a:buFont typeface="Symbol" panose="05050102010706020507" pitchFamily="18" charset="2"/>
              <a:buChar char="-"/>
            </a:pPr>
            <a:r>
              <a:rPr lang="en-AU" sz="4800" b="0" dirty="0">
                <a:solidFill>
                  <a:srgbClr val="434343"/>
                </a:solidFill>
              </a:rPr>
              <a:t>peer support within the group</a:t>
            </a:r>
          </a:p>
          <a:p>
            <a:pPr marL="2387600" lvl="2" indent="-774700" algn="l">
              <a:spcBef>
                <a:spcPts val="1800"/>
              </a:spcBef>
              <a:spcAft>
                <a:spcPts val="600"/>
              </a:spcAft>
              <a:buClr>
                <a:srgbClr val="FAC360"/>
              </a:buClr>
              <a:buFont typeface="Symbol" panose="05050102010706020507" pitchFamily="18" charset="2"/>
              <a:buChar char="-"/>
            </a:pPr>
            <a:r>
              <a:rPr lang="en-AU" sz="4800" b="0" dirty="0">
                <a:solidFill>
                  <a:srgbClr val="434343"/>
                </a:solidFill>
              </a:rPr>
              <a:t>support from the Rotary Community Leader</a:t>
            </a:r>
          </a:p>
          <a:p>
            <a:pPr marL="2387600" lvl="2" indent="-774700" algn="l">
              <a:spcBef>
                <a:spcPts val="1800"/>
              </a:spcBef>
              <a:spcAft>
                <a:spcPts val="600"/>
              </a:spcAft>
              <a:buClr>
                <a:srgbClr val="FAC360"/>
              </a:buClr>
              <a:buFont typeface="Symbol" panose="05050102010706020507" pitchFamily="18" charset="2"/>
              <a:buChar char="-"/>
            </a:pPr>
            <a:r>
              <a:rPr lang="en-AU" sz="4800" b="0" dirty="0">
                <a:solidFill>
                  <a:srgbClr val="434343"/>
                </a:solidFill>
              </a:rPr>
              <a:t>support from Rotary Specialists</a:t>
            </a:r>
          </a:p>
          <a:p>
            <a:pPr marL="2387600" lvl="2" indent="-774700" algn="l">
              <a:spcBef>
                <a:spcPts val="1800"/>
              </a:spcBef>
              <a:spcAft>
                <a:spcPts val="600"/>
              </a:spcAft>
              <a:buClr>
                <a:srgbClr val="FAC360"/>
              </a:buClr>
              <a:buFont typeface="Symbol" panose="05050102010706020507" pitchFamily="18" charset="2"/>
              <a:buChar char="-"/>
            </a:pPr>
            <a:r>
              <a:rPr lang="en-AU" sz="4800" b="0" dirty="0">
                <a:solidFill>
                  <a:srgbClr val="434343"/>
                </a:solidFill>
              </a:rPr>
              <a:t>tools,  resources and initiatives from the Membership Portfolio Committee</a:t>
            </a:r>
          </a:p>
          <a:p>
            <a:pPr marL="2387600" lvl="2" indent="-774700" algn="l">
              <a:spcBef>
                <a:spcPts val="1800"/>
              </a:spcBef>
              <a:spcAft>
                <a:spcPts val="600"/>
              </a:spcAft>
              <a:buClr>
                <a:srgbClr val="FAC360"/>
              </a:buClr>
              <a:buFont typeface="Symbol" panose="05050102010706020507" pitchFamily="18" charset="2"/>
              <a:buChar char="-"/>
            </a:pPr>
            <a:r>
              <a:rPr lang="en-AU" sz="4800" b="0" dirty="0">
                <a:solidFill>
                  <a:srgbClr val="434343"/>
                </a:solidFill>
              </a:rPr>
              <a:t>public image materials and campaigns</a:t>
            </a:r>
          </a:p>
          <a:p>
            <a:pPr marL="2387600" lvl="2" indent="-774700" algn="l">
              <a:spcBef>
                <a:spcPts val="1800"/>
              </a:spcBef>
              <a:spcAft>
                <a:spcPts val="600"/>
              </a:spcAft>
              <a:buClr>
                <a:srgbClr val="FAC360"/>
              </a:buClr>
              <a:buFont typeface="Symbol" panose="05050102010706020507" pitchFamily="18" charset="2"/>
              <a:buChar char="-"/>
            </a:pPr>
            <a:r>
              <a:rPr lang="en-AU" sz="4800" b="0" dirty="0">
                <a:solidFill>
                  <a:srgbClr val="434343"/>
                </a:solidFill>
              </a:rPr>
              <a:t>high level partnerships</a:t>
            </a:r>
          </a:p>
          <a:p>
            <a:pPr marL="2387600" lvl="2" indent="-774700" algn="l">
              <a:spcBef>
                <a:spcPts val="1800"/>
              </a:spcBef>
              <a:spcAft>
                <a:spcPts val="2400"/>
              </a:spcAft>
              <a:buClr>
                <a:srgbClr val="FAC360"/>
              </a:buClr>
              <a:buFont typeface="Symbol" panose="05050102010706020507" pitchFamily="18" charset="2"/>
              <a:buChar char="-"/>
            </a:pPr>
            <a:r>
              <a:rPr lang="en-AU" sz="4800" b="0" dirty="0">
                <a:solidFill>
                  <a:srgbClr val="434343"/>
                </a:solidFill>
              </a:rPr>
              <a:t>more efficient, technology enabled administration   </a:t>
            </a:r>
          </a:p>
          <a:p>
            <a:pPr marL="806450" lvl="2"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Let’s look at that…</a:t>
            </a:r>
          </a:p>
        </p:txBody>
      </p:sp>
    </p:spTree>
    <p:extLst>
      <p:ext uri="{BB962C8B-B14F-4D97-AF65-F5344CB8AC3E}">
        <p14:creationId xmlns:p14="http://schemas.microsoft.com/office/powerpoint/2010/main" val="1174098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770E4F2-41D4-0ECB-42F8-FB829F973B5B}"/>
              </a:ext>
            </a:extLst>
          </p:cNvPr>
          <p:cNvCxnSpPr>
            <a:cxnSpLocks/>
          </p:cNvCxnSpPr>
          <p:nvPr/>
        </p:nvCxnSpPr>
        <p:spPr>
          <a:xfrm flipV="1">
            <a:off x="11382436" y="4273130"/>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17" name="Rectangle">
            <a:extLst>
              <a:ext uri="{FF2B5EF4-FFF2-40B4-BE49-F238E27FC236}">
                <a16:creationId xmlns:a16="http://schemas.microsoft.com/office/drawing/2014/main" id="{5E38D53C-75AC-B1C8-4CD0-CA254DDF54F3}"/>
              </a:ext>
            </a:extLst>
          </p:cNvPr>
          <p:cNvSpPr/>
          <p:nvPr/>
        </p:nvSpPr>
        <p:spPr>
          <a:xfrm>
            <a:off x="-1" y="6119"/>
            <a:ext cx="24383999" cy="2627971"/>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18" name="How can you learn more?">
            <a:extLst>
              <a:ext uri="{FF2B5EF4-FFF2-40B4-BE49-F238E27FC236}">
                <a16:creationId xmlns:a16="http://schemas.microsoft.com/office/drawing/2014/main" id="{468FF6F5-8A75-41AE-0BDF-B970FEB1D694}"/>
              </a:ext>
            </a:extLst>
          </p:cNvPr>
          <p:cNvSpPr txBox="1"/>
          <p:nvPr/>
        </p:nvSpPr>
        <p:spPr>
          <a:xfrm>
            <a:off x="0" y="1423817"/>
            <a:ext cx="22299931" cy="12032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dirty="0">
                <a:solidFill>
                  <a:srgbClr val="F7A81B"/>
                </a:solidFill>
                <a:latin typeface="Frutiger LT Std 45 Light"/>
                <a:sym typeface="Frutiger LT Std 45 Light"/>
              </a:rPr>
              <a:t>Club support network</a:t>
            </a:r>
            <a:endParaRPr sz="5000" b="0" i="1" kern="1200" spc="90" dirty="0">
              <a:solidFill>
                <a:srgbClr val="F7A81B"/>
              </a:solidFill>
              <a:latin typeface="Frutiger LT Std 45 Light"/>
              <a:sym typeface="Frutiger LT Std 45 Light"/>
            </a:endParaRPr>
          </a:p>
        </p:txBody>
      </p:sp>
      <p:cxnSp>
        <p:nvCxnSpPr>
          <p:cNvPr id="71" name="Straight Connector 70">
            <a:extLst>
              <a:ext uri="{FF2B5EF4-FFF2-40B4-BE49-F238E27FC236}">
                <a16:creationId xmlns:a16="http://schemas.microsoft.com/office/drawing/2014/main" id="{E1E712DF-EF66-74B4-C57F-B4C6671EDF76}"/>
              </a:ext>
            </a:extLst>
          </p:cNvPr>
          <p:cNvCxnSpPr>
            <a:cxnSpLocks/>
          </p:cNvCxnSpPr>
          <p:nvPr/>
        </p:nvCxnSpPr>
        <p:spPr>
          <a:xfrm flipV="1">
            <a:off x="11382436" y="4273130"/>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4" name="Rectangle: Rounded Corners 3">
            <a:extLst>
              <a:ext uri="{FF2B5EF4-FFF2-40B4-BE49-F238E27FC236}">
                <a16:creationId xmlns:a16="http://schemas.microsoft.com/office/drawing/2014/main" id="{30FA30D8-4010-0E30-AA5D-4F496E38ADB2}"/>
              </a:ext>
            </a:extLst>
          </p:cNvPr>
          <p:cNvSpPr/>
          <p:nvPr/>
        </p:nvSpPr>
        <p:spPr>
          <a:xfrm>
            <a:off x="3207808" y="3360923"/>
            <a:ext cx="18585245" cy="1367613"/>
          </a:xfrm>
          <a:prstGeom prst="roundRect">
            <a:avLst/>
          </a:prstGeom>
          <a:noFill/>
          <a:ln w="57150">
            <a:solidFill>
              <a:srgbClr val="F7A81B"/>
            </a:solidFill>
          </a:ln>
        </p:spPr>
        <p:style>
          <a:lnRef idx="2">
            <a:schemeClr val="accent1"/>
          </a:lnRef>
          <a:fillRef idx="1">
            <a:schemeClr val="lt1"/>
          </a:fillRef>
          <a:effectRef idx="0">
            <a:schemeClr val="accent1"/>
          </a:effectRef>
          <a:fontRef idx="minor">
            <a:schemeClr val="dk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chemeClr val="dk1"/>
                </a:solidFill>
                <a:effectLst/>
                <a:uFillTx/>
                <a:latin typeface="+mn-lt"/>
                <a:ea typeface="+mn-ea"/>
                <a:cs typeface="+mn-cs"/>
                <a:sym typeface="Helvetica Neue"/>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3200" kern="1200" dirty="0">
                <a:solidFill>
                  <a:srgbClr val="58585A"/>
                </a:solidFill>
                <a:latin typeface="Arial" panose="020B0604020202020204" pitchFamily="34" charset="0"/>
                <a:cs typeface="Arial" panose="020B0604020202020204" pitchFamily="34" charset="0"/>
              </a:rPr>
              <a:t>Zone 8 Rotary and Rotaract clubs</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rPr>
              <a:t>Grouped into Rotary Community Groups (RCGs)</a:t>
            </a:r>
            <a:endParaRPr kumimoji="0" lang="en-AU" sz="2800" b="0" i="1" u="none" strike="noStrike" kern="120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5" name="TextBox 4">
            <a:extLst>
              <a:ext uri="{FF2B5EF4-FFF2-40B4-BE49-F238E27FC236}">
                <a16:creationId xmlns:a16="http://schemas.microsoft.com/office/drawing/2014/main" id="{9A31EAD2-B61E-E5E4-2DA6-D1705A8A81A8}"/>
              </a:ext>
            </a:extLst>
          </p:cNvPr>
          <p:cNvSpPr txBox="1"/>
          <p:nvPr/>
        </p:nvSpPr>
        <p:spPr>
          <a:xfrm>
            <a:off x="3610785" y="9638712"/>
            <a:ext cx="10936933" cy="2277649"/>
          </a:xfrm>
          <a:prstGeom prst="roundRect">
            <a:avLst/>
          </a:prstGeom>
          <a:noFill/>
          <a:ln w="38100">
            <a:solidFill>
              <a:schemeClr val="accent1">
                <a:lumMod val="60000"/>
                <a:lumOff val="40000"/>
              </a:schemeClr>
            </a:solidFill>
          </a:ln>
          <a:effectLst/>
        </p:spPr>
        <p:txBody>
          <a:bodyPr wrap="square" tIns="360000" bIns="360000" rtlCol="0" anchor="b">
            <a:noAutofit/>
          </a:bodyPr>
          <a:lstStyle/>
          <a:p>
            <a:pPr marR="0" lvl="0" defTabSz="825500" rtl="0" eaLnBrk="1" fontAlgn="auto" latinLnBrk="0" hangingPunct="0">
              <a:lnSpc>
                <a:spcPct val="100000"/>
              </a:lnSpc>
              <a:spcBef>
                <a:spcPts val="0"/>
              </a:spcBef>
              <a:spcAft>
                <a:spcPts val="0"/>
              </a:spcAft>
              <a:buClrTx/>
              <a:buSzTx/>
              <a:tabLst/>
              <a:defRPr/>
            </a:pPr>
            <a:endParaRPr kumimoji="0" lang="en-US" sz="280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6" name="TextBox 5">
            <a:extLst>
              <a:ext uri="{FF2B5EF4-FFF2-40B4-BE49-F238E27FC236}">
                <a16:creationId xmlns:a16="http://schemas.microsoft.com/office/drawing/2014/main" id="{E10EB82C-BC18-C48C-CB1E-809E2E22D17A}"/>
              </a:ext>
            </a:extLst>
          </p:cNvPr>
          <p:cNvSpPr txBox="1"/>
          <p:nvPr/>
        </p:nvSpPr>
        <p:spPr>
          <a:xfrm>
            <a:off x="19480552" y="6646930"/>
            <a:ext cx="2736000" cy="1440000"/>
          </a:xfrm>
          <a:prstGeom prst="roundRect">
            <a:avLst/>
          </a:prstGeom>
          <a:noFill/>
          <a:ln w="38100">
            <a:solidFill>
              <a:srgbClr val="305496"/>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kumimoji="0" lang="en-US" sz="25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rPr>
              <a:t>Rotary International Sydney Office</a:t>
            </a:r>
          </a:p>
        </p:txBody>
      </p:sp>
      <p:sp>
        <p:nvSpPr>
          <p:cNvPr id="7" name="TextBox 6">
            <a:extLst>
              <a:ext uri="{FF2B5EF4-FFF2-40B4-BE49-F238E27FC236}">
                <a16:creationId xmlns:a16="http://schemas.microsoft.com/office/drawing/2014/main" id="{339F7849-CC91-7728-38AA-45C7B7F7A537}"/>
              </a:ext>
            </a:extLst>
          </p:cNvPr>
          <p:cNvSpPr txBox="1"/>
          <p:nvPr/>
        </p:nvSpPr>
        <p:spPr>
          <a:xfrm>
            <a:off x="15992621" y="6646930"/>
            <a:ext cx="2736000" cy="2448000"/>
          </a:xfrm>
          <a:prstGeom prst="roundRect">
            <a:avLst/>
          </a:prstGeom>
          <a:noFill/>
          <a:ln w="38100">
            <a:solidFill>
              <a:srgbClr val="EA5F00"/>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rPr>
              <a:t>District Teams</a:t>
            </a:r>
          </a:p>
          <a:p>
            <a:pPr marR="0" lvl="0" defTabSz="825500" rtl="0" eaLnBrk="1" fontAlgn="auto" latinLnBrk="0" hangingPunct="0">
              <a:lnSpc>
                <a:spcPct val="100000"/>
              </a:lnSpc>
              <a:spcBef>
                <a:spcPts val="0"/>
              </a:spcBef>
              <a:spcAft>
                <a:spcPts val="0"/>
              </a:spcAft>
              <a:buClrTx/>
              <a:buSzTx/>
              <a:tabLst/>
              <a:defRPr/>
            </a:pPr>
            <a:r>
              <a:rPr lang="en-US" sz="2000" b="0" i="1" dirty="0">
                <a:solidFill>
                  <a:srgbClr val="58585A"/>
                </a:solidFill>
                <a:latin typeface="Arial" panose="020B0604020202020204" pitchFamily="34" charset="0"/>
                <a:cs typeface="Arial" panose="020B0604020202020204" pitchFamily="34" charset="0"/>
              </a:rPr>
              <a:t>(Agreed responsibilities will transfer to relevant Portfolio Committees)</a:t>
            </a:r>
            <a:endParaRPr kumimoji="0" lang="en-US" sz="2000" b="0" i="1"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8" name="TextBox 7">
            <a:extLst>
              <a:ext uri="{FF2B5EF4-FFF2-40B4-BE49-F238E27FC236}">
                <a16:creationId xmlns:a16="http://schemas.microsoft.com/office/drawing/2014/main" id="{D01582F7-BF2C-FED7-75C7-2CCF12F048B9}"/>
              </a:ext>
            </a:extLst>
          </p:cNvPr>
          <p:cNvSpPr txBox="1"/>
          <p:nvPr/>
        </p:nvSpPr>
        <p:spPr>
          <a:xfrm>
            <a:off x="20951209" y="12110391"/>
            <a:ext cx="2052000" cy="1191231"/>
          </a:xfrm>
          <a:prstGeom prst="roundRect">
            <a:avLst/>
          </a:prstGeom>
          <a:noFill/>
          <a:ln w="38100">
            <a:solidFill>
              <a:schemeClr val="accent1">
                <a:lumMod val="50000"/>
              </a:schemeClr>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lang="en-US" sz="2500" b="0" dirty="0">
                <a:solidFill>
                  <a:srgbClr val="58585A"/>
                </a:solidFill>
                <a:latin typeface="Arial" panose="020B0604020202020204" pitchFamily="34" charset="0"/>
                <a:cs typeface="Arial" panose="020B0604020202020204" pitchFamily="34" charset="0"/>
              </a:rPr>
              <a:t>The Rotary Foundation</a:t>
            </a:r>
            <a:endParaRPr kumimoji="0" lang="en-US" sz="25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13" name="TextBox 12">
            <a:extLst>
              <a:ext uri="{FF2B5EF4-FFF2-40B4-BE49-F238E27FC236}">
                <a16:creationId xmlns:a16="http://schemas.microsoft.com/office/drawing/2014/main" id="{ED45CF49-2E43-1F69-A743-FDEF47557537}"/>
              </a:ext>
            </a:extLst>
          </p:cNvPr>
          <p:cNvSpPr txBox="1"/>
          <p:nvPr/>
        </p:nvSpPr>
        <p:spPr>
          <a:xfrm>
            <a:off x="10309412" y="6646929"/>
            <a:ext cx="4895420" cy="1440000"/>
          </a:xfrm>
          <a:prstGeom prst="roundRect">
            <a:avLst/>
          </a:prstGeom>
          <a:noFill/>
          <a:ln w="38100">
            <a:solidFill>
              <a:srgbClr val="FFC000"/>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rPr>
              <a:t>Each RCG supported by a Rotary Community Leader (RCL)</a:t>
            </a:r>
          </a:p>
        </p:txBody>
      </p:sp>
      <p:sp>
        <p:nvSpPr>
          <p:cNvPr id="14" name="TextBox 13">
            <a:extLst>
              <a:ext uri="{FF2B5EF4-FFF2-40B4-BE49-F238E27FC236}">
                <a16:creationId xmlns:a16="http://schemas.microsoft.com/office/drawing/2014/main" id="{FF8FA68B-272C-DABA-6BC1-5B7FB3C964F9}"/>
              </a:ext>
            </a:extLst>
          </p:cNvPr>
          <p:cNvSpPr txBox="1"/>
          <p:nvPr/>
        </p:nvSpPr>
        <p:spPr>
          <a:xfrm>
            <a:off x="6857339" y="6646929"/>
            <a:ext cx="2736000" cy="1440000"/>
          </a:xfrm>
          <a:prstGeom prst="roundRect">
            <a:avLst/>
          </a:prstGeom>
          <a:noFill/>
          <a:ln w="38100">
            <a:solidFill>
              <a:srgbClr val="92D050"/>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rPr>
              <a:t>Rotary Specialists</a:t>
            </a:r>
          </a:p>
        </p:txBody>
      </p:sp>
      <p:sp>
        <p:nvSpPr>
          <p:cNvPr id="32" name="TextBox 31">
            <a:extLst>
              <a:ext uri="{FF2B5EF4-FFF2-40B4-BE49-F238E27FC236}">
                <a16:creationId xmlns:a16="http://schemas.microsoft.com/office/drawing/2014/main" id="{B37EDC93-14B3-9F3C-7D9E-1FF3892E1A1A}"/>
              </a:ext>
            </a:extLst>
          </p:cNvPr>
          <p:cNvSpPr txBox="1"/>
          <p:nvPr/>
        </p:nvSpPr>
        <p:spPr>
          <a:xfrm>
            <a:off x="3369408" y="6657998"/>
            <a:ext cx="2736000" cy="1440000"/>
          </a:xfrm>
          <a:prstGeom prst="roundRect">
            <a:avLst/>
          </a:prstGeom>
          <a:noFill/>
          <a:ln w="38100">
            <a:solidFill>
              <a:schemeClr val="accent1">
                <a:lumMod val="60000"/>
                <a:lumOff val="40000"/>
              </a:schemeClr>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rPr>
              <a:t>Portfolio Committees</a:t>
            </a:r>
          </a:p>
        </p:txBody>
      </p:sp>
      <p:sp>
        <p:nvSpPr>
          <p:cNvPr id="34" name="TextBox 33">
            <a:extLst>
              <a:ext uri="{FF2B5EF4-FFF2-40B4-BE49-F238E27FC236}">
                <a16:creationId xmlns:a16="http://schemas.microsoft.com/office/drawing/2014/main" id="{FB22267F-B306-ABF2-A940-84FB76ADE02B}"/>
              </a:ext>
            </a:extLst>
          </p:cNvPr>
          <p:cNvSpPr txBox="1"/>
          <p:nvPr/>
        </p:nvSpPr>
        <p:spPr>
          <a:xfrm>
            <a:off x="16280621" y="10725130"/>
            <a:ext cx="2160000" cy="1191231"/>
          </a:xfrm>
          <a:prstGeom prst="roundRect">
            <a:avLst/>
          </a:prstGeom>
          <a:noFill/>
          <a:ln w="38100">
            <a:solidFill>
              <a:srgbClr val="EA5F00"/>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lang="en-US" sz="2800" b="0" dirty="0">
                <a:solidFill>
                  <a:srgbClr val="58585A"/>
                </a:solidFill>
                <a:latin typeface="Arial" panose="020B0604020202020204" pitchFamily="34" charset="0"/>
                <a:cs typeface="Arial" panose="020B0604020202020204" pitchFamily="34" charset="0"/>
              </a:rPr>
              <a:t>District Governors</a:t>
            </a:r>
            <a:endPar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35" name="TextBox 34">
            <a:extLst>
              <a:ext uri="{FF2B5EF4-FFF2-40B4-BE49-F238E27FC236}">
                <a16:creationId xmlns:a16="http://schemas.microsoft.com/office/drawing/2014/main" id="{C7B924D6-EE08-96C2-17B0-540810A59BF5}"/>
              </a:ext>
            </a:extLst>
          </p:cNvPr>
          <p:cNvSpPr txBox="1"/>
          <p:nvPr/>
        </p:nvSpPr>
        <p:spPr>
          <a:xfrm>
            <a:off x="18794437" y="12110391"/>
            <a:ext cx="2016000" cy="1191232"/>
          </a:xfrm>
          <a:prstGeom prst="roundRect">
            <a:avLst/>
          </a:prstGeom>
          <a:noFill/>
          <a:ln w="38100">
            <a:solidFill>
              <a:srgbClr val="305496"/>
            </a:solidFill>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kumimoji="0" lang="en-US" sz="2500" b="0" i="0" u="none" strike="noStrike" kern="0" cap="none" spc="-20" normalizeH="0" noProof="0" dirty="0">
                <a:ln>
                  <a:noFill/>
                </a:ln>
                <a:solidFill>
                  <a:srgbClr val="58585A"/>
                </a:solidFill>
                <a:effectLst/>
                <a:uLnTx/>
                <a:uFillTx/>
                <a:latin typeface="Arial" panose="020B0604020202020204" pitchFamily="34" charset="0"/>
                <a:cs typeface="Arial" panose="020B0604020202020204" pitchFamily="34" charset="0"/>
                <a:sym typeface="Helvetica Neue"/>
              </a:rPr>
              <a:t>Rotary International</a:t>
            </a:r>
          </a:p>
        </p:txBody>
      </p:sp>
      <p:sp>
        <p:nvSpPr>
          <p:cNvPr id="38" name="TextBox 37">
            <a:extLst>
              <a:ext uri="{FF2B5EF4-FFF2-40B4-BE49-F238E27FC236}">
                <a16:creationId xmlns:a16="http://schemas.microsoft.com/office/drawing/2014/main" id="{A0091DB8-79DD-BA5C-B2F1-842CD6E3C7C4}"/>
              </a:ext>
            </a:extLst>
          </p:cNvPr>
          <p:cNvSpPr txBox="1"/>
          <p:nvPr/>
        </p:nvSpPr>
        <p:spPr>
          <a:xfrm>
            <a:off x="10913740" y="10033038"/>
            <a:ext cx="3240000" cy="900000"/>
          </a:xfrm>
          <a:prstGeom prst="roundRect">
            <a:avLst/>
          </a:prstGeom>
          <a:noFill/>
          <a:ln w="38100">
            <a:solidFill>
              <a:schemeClr val="accent1">
                <a:lumMod val="60000"/>
                <a:lumOff val="40000"/>
              </a:schemeClr>
            </a:solidFill>
            <a:prstDash val="dash"/>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lang="en-US" sz="2800" b="0" dirty="0">
                <a:solidFill>
                  <a:srgbClr val="58585A"/>
                </a:solidFill>
                <a:latin typeface="Arial" panose="020B0604020202020204" pitchFamily="34" charset="0"/>
                <a:cs typeface="Arial" panose="020B0604020202020204" pitchFamily="34" charset="0"/>
              </a:rPr>
              <a:t>RCL Nominee</a:t>
            </a:r>
            <a:endPar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39" name="TextBox 38">
            <a:extLst>
              <a:ext uri="{FF2B5EF4-FFF2-40B4-BE49-F238E27FC236}">
                <a16:creationId xmlns:a16="http://schemas.microsoft.com/office/drawing/2014/main" id="{A5BFCCEE-B911-0241-0B1B-D76EEF4129A3}"/>
              </a:ext>
            </a:extLst>
          </p:cNvPr>
          <p:cNvSpPr txBox="1"/>
          <p:nvPr/>
        </p:nvSpPr>
        <p:spPr>
          <a:xfrm>
            <a:off x="7467147" y="10033038"/>
            <a:ext cx="3240000" cy="900000"/>
          </a:xfrm>
          <a:prstGeom prst="roundRect">
            <a:avLst/>
          </a:prstGeom>
          <a:noFill/>
          <a:ln w="38100">
            <a:solidFill>
              <a:schemeClr val="accent1">
                <a:lumMod val="60000"/>
                <a:lumOff val="40000"/>
              </a:schemeClr>
            </a:solidFill>
            <a:prstDash val="dash"/>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lang="en-US" sz="2800" b="0" dirty="0">
                <a:solidFill>
                  <a:srgbClr val="58585A"/>
                </a:solidFill>
                <a:latin typeface="Arial" panose="020B0604020202020204" pitchFamily="34" charset="0"/>
                <a:cs typeface="Arial" panose="020B0604020202020204" pitchFamily="34" charset="0"/>
              </a:rPr>
              <a:t>Rotaract Nominee</a:t>
            </a:r>
            <a:endPar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40" name="TextBox 39">
            <a:extLst>
              <a:ext uri="{FF2B5EF4-FFF2-40B4-BE49-F238E27FC236}">
                <a16:creationId xmlns:a16="http://schemas.microsoft.com/office/drawing/2014/main" id="{6B0A266D-AF24-E655-00AC-7C07EB5E2D55}"/>
              </a:ext>
            </a:extLst>
          </p:cNvPr>
          <p:cNvSpPr txBox="1"/>
          <p:nvPr/>
        </p:nvSpPr>
        <p:spPr>
          <a:xfrm>
            <a:off x="4020554" y="10033038"/>
            <a:ext cx="3240000" cy="900000"/>
          </a:xfrm>
          <a:prstGeom prst="roundRect">
            <a:avLst/>
          </a:prstGeom>
          <a:noFill/>
          <a:ln w="38100">
            <a:solidFill>
              <a:schemeClr val="accent1">
                <a:lumMod val="60000"/>
                <a:lumOff val="40000"/>
              </a:schemeClr>
            </a:solidFill>
            <a:prstDash val="dash"/>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lang="en-US" sz="2800" b="0" dirty="0">
                <a:solidFill>
                  <a:srgbClr val="58585A"/>
                </a:solidFill>
                <a:latin typeface="Arial" panose="020B0604020202020204" pitchFamily="34" charset="0"/>
                <a:cs typeface="Arial" panose="020B0604020202020204" pitchFamily="34" charset="0"/>
              </a:rPr>
              <a:t>Portfolio Leads</a:t>
            </a:r>
            <a:endParaRPr kumimoji="0" lang="en-US" sz="2800" b="0" i="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sp>
        <p:nvSpPr>
          <p:cNvPr id="41" name="TextBox 40">
            <a:extLst>
              <a:ext uri="{FF2B5EF4-FFF2-40B4-BE49-F238E27FC236}">
                <a16:creationId xmlns:a16="http://schemas.microsoft.com/office/drawing/2014/main" id="{48461710-EF04-0992-9239-48E57924E2FC}"/>
              </a:ext>
            </a:extLst>
          </p:cNvPr>
          <p:cNvSpPr txBox="1"/>
          <p:nvPr/>
        </p:nvSpPr>
        <p:spPr>
          <a:xfrm>
            <a:off x="435525" y="9823039"/>
            <a:ext cx="2844000" cy="1908994"/>
          </a:xfrm>
          <a:prstGeom prst="roundRect">
            <a:avLst/>
          </a:prstGeom>
          <a:noFill/>
          <a:ln w="38100">
            <a:solidFill>
              <a:schemeClr val="accent1">
                <a:lumMod val="60000"/>
                <a:lumOff val="40000"/>
              </a:schemeClr>
            </a:solidFill>
            <a:prstDash val="sysDash"/>
          </a:ln>
          <a:effectLst/>
        </p:spPr>
        <p:txBody>
          <a:bodyPr wrap="square" tIns="360000" bIns="360000" rtlCol="0" anchor="ctr">
            <a:noAutofit/>
          </a:bodyPr>
          <a:lstStyle/>
          <a:p>
            <a:pPr marR="0" lvl="0" defTabSz="825500" rtl="0" eaLnBrk="1" fontAlgn="auto" latinLnBrk="0" hangingPunct="0">
              <a:lnSpc>
                <a:spcPct val="100000"/>
              </a:lnSpc>
              <a:spcBef>
                <a:spcPts val="0"/>
              </a:spcBef>
              <a:spcAft>
                <a:spcPts val="0"/>
              </a:spcAft>
              <a:buClrTx/>
              <a:buSzTx/>
              <a:tabLst/>
              <a:defRPr/>
            </a:pPr>
            <a:r>
              <a:rPr lang="en-US" sz="2800" b="0" dirty="0">
                <a:solidFill>
                  <a:srgbClr val="58585A"/>
                </a:solidFill>
                <a:latin typeface="Arial" panose="020B0604020202020204" pitchFamily="34" charset="0"/>
                <a:cs typeface="Arial" panose="020B0604020202020204" pitchFamily="34" charset="0"/>
              </a:rPr>
              <a:t>Committees</a:t>
            </a:r>
          </a:p>
          <a:p>
            <a:pPr marR="0" lvl="0" defTabSz="825500" rtl="0" eaLnBrk="1" fontAlgn="auto" latinLnBrk="0" hangingPunct="0">
              <a:lnSpc>
                <a:spcPct val="100000"/>
              </a:lnSpc>
              <a:spcBef>
                <a:spcPts val="0"/>
              </a:spcBef>
              <a:spcAft>
                <a:spcPts val="0"/>
              </a:spcAft>
              <a:buClrTx/>
              <a:buSzTx/>
              <a:tabLst/>
              <a:defRPr/>
            </a:pPr>
            <a:r>
              <a:rPr lang="en-US" sz="2000" b="0" dirty="0">
                <a:solidFill>
                  <a:srgbClr val="58585A"/>
                </a:solidFill>
                <a:latin typeface="Arial" panose="020B0604020202020204" pitchFamily="34" charset="0"/>
                <a:cs typeface="Arial" panose="020B0604020202020204" pitchFamily="34" charset="0"/>
              </a:rPr>
              <a:t>E.g. Multi-National Advisory Committee, Zone Insurance and Protection Committee</a:t>
            </a:r>
            <a:endParaRPr kumimoji="0" lang="en-US" sz="2000" b="0" u="none" strike="noStrike" kern="0" cap="none" spc="0" normalizeH="0" baseline="0" noProof="0" dirty="0">
              <a:ln>
                <a:noFill/>
              </a:ln>
              <a:solidFill>
                <a:srgbClr val="58585A"/>
              </a:solidFill>
              <a:effectLst/>
              <a:uLnTx/>
              <a:uFillTx/>
              <a:latin typeface="Arial" panose="020B0604020202020204" pitchFamily="34" charset="0"/>
              <a:cs typeface="Arial" panose="020B0604020202020204" pitchFamily="34" charset="0"/>
              <a:sym typeface="Helvetica Neue"/>
            </a:endParaRPr>
          </a:p>
        </p:txBody>
      </p:sp>
      <p:cxnSp>
        <p:nvCxnSpPr>
          <p:cNvPr id="36" name="Straight Connector 35">
            <a:extLst>
              <a:ext uri="{FF2B5EF4-FFF2-40B4-BE49-F238E27FC236}">
                <a16:creationId xmlns:a16="http://schemas.microsoft.com/office/drawing/2014/main" id="{A9A1A8F8-72E4-3C31-AAA9-4D991DA6890F}"/>
              </a:ext>
            </a:extLst>
          </p:cNvPr>
          <p:cNvCxnSpPr>
            <a:cxnSpLocks/>
          </p:cNvCxnSpPr>
          <p:nvPr/>
        </p:nvCxnSpPr>
        <p:spPr>
          <a:xfrm>
            <a:off x="3282267" y="10760988"/>
            <a:ext cx="324000" cy="0"/>
          </a:xfrm>
          <a:prstGeom prst="line">
            <a:avLst/>
          </a:prstGeom>
          <a:noFill/>
          <a:ln w="25400" cap="flat">
            <a:solidFill>
              <a:schemeClr val="accent1">
                <a:lumMod val="60000"/>
                <a:lumOff val="40000"/>
              </a:schemeClr>
            </a:solidFill>
            <a:prstDash val="solid"/>
            <a:miter lim="400000"/>
          </a:ln>
          <a:effectLst/>
          <a:sp3d/>
        </p:spPr>
        <p:style>
          <a:lnRef idx="0">
            <a:scrgbClr r="0" g="0" b="0"/>
          </a:lnRef>
          <a:fillRef idx="0">
            <a:scrgbClr r="0" g="0" b="0"/>
          </a:fillRef>
          <a:effectRef idx="0">
            <a:scrgbClr r="0" g="0" b="0"/>
          </a:effectRef>
          <a:fontRef idx="none"/>
        </p:style>
      </p:cxnSp>
      <p:sp>
        <p:nvSpPr>
          <p:cNvPr id="3" name="Arrow: Up-Down 2">
            <a:extLst>
              <a:ext uri="{FF2B5EF4-FFF2-40B4-BE49-F238E27FC236}">
                <a16:creationId xmlns:a16="http://schemas.microsoft.com/office/drawing/2014/main" id="{9E147773-1F96-9C65-BB0B-0CCC72D909F9}"/>
              </a:ext>
            </a:extLst>
          </p:cNvPr>
          <p:cNvSpPr/>
          <p:nvPr/>
        </p:nvSpPr>
        <p:spPr>
          <a:xfrm rot="1871366">
            <a:off x="8230929" y="4993543"/>
            <a:ext cx="593514" cy="1592849"/>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Arrow: Up-Down 8">
            <a:extLst>
              <a:ext uri="{FF2B5EF4-FFF2-40B4-BE49-F238E27FC236}">
                <a16:creationId xmlns:a16="http://schemas.microsoft.com/office/drawing/2014/main" id="{30D4F345-7312-ABA5-A9B2-0DA8B65715C5}"/>
              </a:ext>
            </a:extLst>
          </p:cNvPr>
          <p:cNvSpPr/>
          <p:nvPr/>
        </p:nvSpPr>
        <p:spPr>
          <a:xfrm rot="1871366">
            <a:off x="4779267" y="4993543"/>
            <a:ext cx="593514" cy="1592849"/>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Arrow: Up-Down 14">
            <a:extLst>
              <a:ext uri="{FF2B5EF4-FFF2-40B4-BE49-F238E27FC236}">
                <a16:creationId xmlns:a16="http://schemas.microsoft.com/office/drawing/2014/main" id="{1C9B1B3C-8E66-E83D-3AF5-BF63A9E94340}"/>
              </a:ext>
            </a:extLst>
          </p:cNvPr>
          <p:cNvSpPr/>
          <p:nvPr/>
        </p:nvSpPr>
        <p:spPr>
          <a:xfrm rot="19740000">
            <a:off x="20064410" y="4970188"/>
            <a:ext cx="593514" cy="1592849"/>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Arrow: Up-Down 15">
            <a:extLst>
              <a:ext uri="{FF2B5EF4-FFF2-40B4-BE49-F238E27FC236}">
                <a16:creationId xmlns:a16="http://schemas.microsoft.com/office/drawing/2014/main" id="{E0802FF1-7A14-3F20-C479-35859FE96AF5}"/>
              </a:ext>
            </a:extLst>
          </p:cNvPr>
          <p:cNvSpPr/>
          <p:nvPr/>
        </p:nvSpPr>
        <p:spPr>
          <a:xfrm>
            <a:off x="4440651" y="8214817"/>
            <a:ext cx="593514" cy="1260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9" name="Arrow: Up-Down 18">
            <a:extLst>
              <a:ext uri="{FF2B5EF4-FFF2-40B4-BE49-F238E27FC236}">
                <a16:creationId xmlns:a16="http://schemas.microsoft.com/office/drawing/2014/main" id="{8FF1A190-E93E-BBF2-454B-67C9ED4E3D52}"/>
              </a:ext>
            </a:extLst>
          </p:cNvPr>
          <p:cNvSpPr/>
          <p:nvPr/>
        </p:nvSpPr>
        <p:spPr>
          <a:xfrm>
            <a:off x="12164055" y="5062551"/>
            <a:ext cx="593514" cy="1476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0" name="Arrow: Up-Down 19">
            <a:extLst>
              <a:ext uri="{FF2B5EF4-FFF2-40B4-BE49-F238E27FC236}">
                <a16:creationId xmlns:a16="http://schemas.microsoft.com/office/drawing/2014/main" id="{913FA8EA-BA3B-AD7B-26B0-7EB25A8B4AFF}"/>
              </a:ext>
            </a:extLst>
          </p:cNvPr>
          <p:cNvSpPr/>
          <p:nvPr/>
        </p:nvSpPr>
        <p:spPr>
          <a:xfrm>
            <a:off x="20083988" y="8240551"/>
            <a:ext cx="593514" cy="3744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7" name="TextBox 26">
            <a:extLst>
              <a:ext uri="{FF2B5EF4-FFF2-40B4-BE49-F238E27FC236}">
                <a16:creationId xmlns:a16="http://schemas.microsoft.com/office/drawing/2014/main" id="{FCDDF424-712F-10A2-92F5-1386AEA55F11}"/>
              </a:ext>
            </a:extLst>
          </p:cNvPr>
          <p:cNvSpPr txBox="1"/>
          <p:nvPr/>
        </p:nvSpPr>
        <p:spPr>
          <a:xfrm>
            <a:off x="6871143" y="11088542"/>
            <a:ext cx="455581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3200" b="0" dirty="0">
                <a:solidFill>
                  <a:srgbClr val="58585A"/>
                </a:solidFill>
                <a:latin typeface="Arial" panose="020B0604020202020204" pitchFamily="34" charset="0"/>
                <a:cs typeface="Arial" panose="020B0604020202020204" pitchFamily="34" charset="0"/>
              </a:rPr>
              <a:t>Regional Council</a:t>
            </a:r>
          </a:p>
        </p:txBody>
      </p:sp>
      <p:sp>
        <p:nvSpPr>
          <p:cNvPr id="30" name="Arrow: Up-Down 29">
            <a:extLst>
              <a:ext uri="{FF2B5EF4-FFF2-40B4-BE49-F238E27FC236}">
                <a16:creationId xmlns:a16="http://schemas.microsoft.com/office/drawing/2014/main" id="{8DF3F364-1ED7-7650-8063-0F98B0EB5693}"/>
              </a:ext>
            </a:extLst>
          </p:cNvPr>
          <p:cNvSpPr/>
          <p:nvPr/>
        </p:nvSpPr>
        <p:spPr>
          <a:xfrm>
            <a:off x="17063864" y="9255675"/>
            <a:ext cx="593514" cy="1260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1" name="Arrow: Up-Down 30">
            <a:extLst>
              <a:ext uri="{FF2B5EF4-FFF2-40B4-BE49-F238E27FC236}">
                <a16:creationId xmlns:a16="http://schemas.microsoft.com/office/drawing/2014/main" id="{5DC19D2A-DABB-F7FD-9B80-DA98FAB91988}"/>
              </a:ext>
            </a:extLst>
          </p:cNvPr>
          <p:cNvSpPr/>
          <p:nvPr/>
        </p:nvSpPr>
        <p:spPr>
          <a:xfrm rot="19728634" flipH="1">
            <a:off x="16738445" y="4993543"/>
            <a:ext cx="593514" cy="1592849"/>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42" name="Straight Arrow Connector 41">
            <a:extLst>
              <a:ext uri="{FF2B5EF4-FFF2-40B4-BE49-F238E27FC236}">
                <a16:creationId xmlns:a16="http://schemas.microsoft.com/office/drawing/2014/main" id="{DF849B67-207B-9661-A91C-6BBC93007F65}"/>
              </a:ext>
            </a:extLst>
          </p:cNvPr>
          <p:cNvCxnSpPr>
            <a:cxnSpLocks/>
          </p:cNvCxnSpPr>
          <p:nvPr/>
        </p:nvCxnSpPr>
        <p:spPr>
          <a:xfrm flipV="1">
            <a:off x="6104272" y="7286022"/>
            <a:ext cx="756000" cy="305"/>
          </a:xfrm>
          <a:prstGeom prst="straightConnector1">
            <a:avLst/>
          </a:prstGeom>
          <a:noFill/>
          <a:ln w="76200" cap="flat">
            <a:solidFill>
              <a:srgbClr val="FCDFAC"/>
            </a:solidFill>
            <a:prstDash val="sysDot"/>
            <a:miter lim="400000"/>
            <a:headEnd type="triangle"/>
            <a:tailEnd type="triangle"/>
          </a:ln>
          <a:effectLst/>
          <a:sp3d/>
        </p:spPr>
        <p:style>
          <a:lnRef idx="0">
            <a:scrgbClr r="0" g="0" b="0"/>
          </a:lnRef>
          <a:fillRef idx="0">
            <a:scrgbClr r="0" g="0" b="0"/>
          </a:fillRef>
          <a:effectRef idx="0">
            <a:scrgbClr r="0" g="0" b="0"/>
          </a:effectRef>
          <a:fontRef idx="none"/>
        </p:style>
      </p:cxnSp>
      <p:sp>
        <p:nvSpPr>
          <p:cNvPr id="45" name="Arrow: Up-Down 44">
            <a:extLst>
              <a:ext uri="{FF2B5EF4-FFF2-40B4-BE49-F238E27FC236}">
                <a16:creationId xmlns:a16="http://schemas.microsoft.com/office/drawing/2014/main" id="{3C85A446-C86F-468B-6D94-47642C4BC2AF}"/>
              </a:ext>
            </a:extLst>
          </p:cNvPr>
          <p:cNvSpPr/>
          <p:nvPr/>
        </p:nvSpPr>
        <p:spPr>
          <a:xfrm>
            <a:off x="7928582" y="8214817"/>
            <a:ext cx="593514" cy="1260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6" name="Arrow: Up-Down 45">
            <a:extLst>
              <a:ext uri="{FF2B5EF4-FFF2-40B4-BE49-F238E27FC236}">
                <a16:creationId xmlns:a16="http://schemas.microsoft.com/office/drawing/2014/main" id="{B6DC8B39-E8AC-A6FE-DEC3-EE4249DA1659}"/>
              </a:ext>
            </a:extLst>
          </p:cNvPr>
          <p:cNvSpPr/>
          <p:nvPr/>
        </p:nvSpPr>
        <p:spPr>
          <a:xfrm>
            <a:off x="12186635" y="8214817"/>
            <a:ext cx="593514" cy="1260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8" name="Arrow: Up-Down 47">
            <a:extLst>
              <a:ext uri="{FF2B5EF4-FFF2-40B4-BE49-F238E27FC236}">
                <a16:creationId xmlns:a16="http://schemas.microsoft.com/office/drawing/2014/main" id="{98172522-0815-7F4D-30BD-D217AB71A27B}"/>
              </a:ext>
            </a:extLst>
          </p:cNvPr>
          <p:cNvSpPr/>
          <p:nvPr/>
        </p:nvSpPr>
        <p:spPr>
          <a:xfrm>
            <a:off x="21009606" y="8240551"/>
            <a:ext cx="593514" cy="3744000"/>
          </a:xfrm>
          <a:prstGeom prst="upDownArrow">
            <a:avLst/>
          </a:prstGeom>
          <a:solidFill>
            <a:srgbClr val="FCDFA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673452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9E249-1E9A-AD3D-CDDD-8244D17CE71F}"/>
            </a:ext>
          </a:extLst>
        </p:cNvPr>
        <p:cNvGrpSpPr/>
        <p:nvPr/>
      </p:nvGrpSpPr>
      <p:grpSpPr>
        <a:xfrm>
          <a:off x="0" y="0"/>
          <a:ext cx="0" cy="0"/>
          <a:chOff x="0" y="0"/>
          <a:chExt cx="0" cy="0"/>
        </a:xfrm>
      </p:grpSpPr>
      <p:sp>
        <p:nvSpPr>
          <p:cNvPr id="8" name="Rectangle">
            <a:extLst>
              <a:ext uri="{FF2B5EF4-FFF2-40B4-BE49-F238E27FC236}">
                <a16:creationId xmlns:a16="http://schemas.microsoft.com/office/drawing/2014/main" id="{17E79FC4-C350-6329-BBC6-A76AFFFCF5EA}"/>
              </a:ext>
            </a:extLst>
          </p:cNvPr>
          <p:cNvSpPr/>
          <p:nvPr/>
        </p:nvSpPr>
        <p:spPr>
          <a:xfrm>
            <a:off x="1" y="0"/>
            <a:ext cx="6770450" cy="13716000"/>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7" name="How can you learn more?">
            <a:extLst>
              <a:ext uri="{FF2B5EF4-FFF2-40B4-BE49-F238E27FC236}">
                <a16:creationId xmlns:a16="http://schemas.microsoft.com/office/drawing/2014/main" id="{3FD21F0B-7C1D-FEF5-1991-0DDA55B40D98}"/>
              </a:ext>
            </a:extLst>
          </p:cNvPr>
          <p:cNvSpPr txBox="1"/>
          <p:nvPr/>
        </p:nvSpPr>
        <p:spPr>
          <a:xfrm>
            <a:off x="-1" y="5828262"/>
            <a:ext cx="6770451" cy="2059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7145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8800" b="0" kern="1200" spc="90" dirty="0">
                <a:solidFill>
                  <a:srgbClr val="F7A81B"/>
                </a:solidFill>
                <a:latin typeface="Frutiger LT Std 45 Light"/>
                <a:sym typeface="Frutiger LT Std 45 Light"/>
              </a:rPr>
              <a:t>How will they work? </a:t>
            </a:r>
          </a:p>
        </p:txBody>
      </p:sp>
      <p:sp>
        <p:nvSpPr>
          <p:cNvPr id="33" name="TextBox 32">
            <a:extLst>
              <a:ext uri="{FF2B5EF4-FFF2-40B4-BE49-F238E27FC236}">
                <a16:creationId xmlns:a16="http://schemas.microsoft.com/office/drawing/2014/main" id="{842226B0-4F8C-862A-9457-79FFFCCF0FFF}"/>
              </a:ext>
            </a:extLst>
          </p:cNvPr>
          <p:cNvSpPr txBox="1"/>
          <p:nvPr/>
        </p:nvSpPr>
        <p:spPr>
          <a:xfrm>
            <a:off x="7138148" y="6037262"/>
            <a:ext cx="1622387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6450" indent="-806450" algn="l">
              <a:spcBef>
                <a:spcPts val="2400"/>
              </a:spcBef>
              <a:buClr>
                <a:srgbClr val="EEA604"/>
              </a:buClr>
              <a:buFont typeface="Wingdings" panose="05000000000000000000" pitchFamily="2" charset="2"/>
              <a:buChar char="§"/>
            </a:pPr>
            <a:r>
              <a:rPr lang="en-AU" sz="8000" b="0" kern="1200" spc="90" dirty="0">
                <a:solidFill>
                  <a:srgbClr val="434343"/>
                </a:solidFill>
                <a:latin typeface="Frutiger LT Std 45 Light"/>
              </a:rPr>
              <a:t>What other questions do you have?</a:t>
            </a:r>
          </a:p>
        </p:txBody>
      </p:sp>
    </p:spTree>
    <p:extLst>
      <p:ext uri="{BB962C8B-B14F-4D97-AF65-F5344CB8AC3E}">
        <p14:creationId xmlns:p14="http://schemas.microsoft.com/office/powerpoint/2010/main" val="1796879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6195</TotalTime>
  <Words>1044</Words>
  <Application>Microsoft Office PowerPoint</Application>
  <PresentationFormat>Custom</PresentationFormat>
  <Paragraphs>134</Paragraphs>
  <Slides>16</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Frutiger LT Std 45 Light</vt:lpstr>
      <vt:lpstr>Helvetica Neue</vt:lpstr>
      <vt:lpstr>Helvetica Neue Light</vt:lpstr>
      <vt:lpstr>Helvetica Neue Medium</vt:lpstr>
      <vt:lpstr>Segoe UI</vt:lpstr>
      <vt:lpstr>Symbol</vt:lpstr>
      <vt:lpstr>Wingdings</vt:lpstr>
      <vt:lpstr>White</vt:lpstr>
      <vt:lpstr>Modern</vt:lpstr>
      <vt:lpstr>1_Modern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Dalziel</dc:creator>
  <cp:lastModifiedBy>Alison Dalziel, Localise</cp:lastModifiedBy>
  <cp:revision>11</cp:revision>
  <cp:lastPrinted>2023-09-25T02:12:07Z</cp:lastPrinted>
  <dcterms:modified xsi:type="dcterms:W3CDTF">2024-02-20T08:05:20Z</dcterms:modified>
</cp:coreProperties>
</file>